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charts/chart1.xml" ContentType="application/vnd.openxmlformats-officedocument.drawingml.chart+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715275"/>
          <c:y val="0.0763228"/>
          <c:w val="0.923473"/>
          <c:h val="0.800162"/>
        </c:manualLayout>
      </c:layout>
      <c:barChart>
        <c:barDir val="col"/>
        <c:grouping val="stacked"/>
        <c:varyColors val="0"/>
        <c:ser>
          <c:idx val="0"/>
          <c:order val="0"/>
          <c:tx>
            <c:strRef>
              <c:f>Sheet1!$A$2</c:f>
              <c:strCache>
                <c:ptCount val="1"/>
                <c:pt idx="0">
                  <c:v>银行</c:v>
                </c:pt>
              </c:strCache>
            </c:strRef>
          </c:tx>
          <c:spPr>
            <a:solidFill>
              <a:schemeClr val="accent1"/>
            </a:solidFill>
            <a:ln w="6350" cap="flat">
              <a:solidFill>
                <a:srgbClr val="FFFFFF"/>
              </a:solidFill>
              <a:prstDash val="solid"/>
              <a:miter lim="800000"/>
            </a:ln>
            <a:effectLst/>
          </c:spPr>
          <c:invertIfNegative val="0"/>
          <c:dLbls>
            <c:numFmt formatCode="#,##0" sourceLinked="0"/>
            <c:txPr>
              <a:bodyPr/>
              <a:lstStyle/>
              <a:p>
                <a:pPr>
                  <a:defRPr b="0" i="0" strike="noStrike" sz="1800" u="none">
                    <a:solidFill>
                      <a:srgbClr val="000000"/>
                    </a:solidFill>
                    <a:latin typeface="DengXian"/>
                  </a:defRPr>
                </a:pPr>
              </a:p>
            </c:txPr>
            <c:dLblPos val="inEnd"/>
            <c:showLegendKey val="0"/>
            <c:showVal val="0"/>
            <c:showCatName val="0"/>
            <c:showSerName val="0"/>
            <c:showPercent val="0"/>
            <c:showBubbleSize val="0"/>
            <c:showLeaderLines val="0"/>
          </c:dLbls>
          <c:cat>
            <c:strRef>
              <c:f>Sheet1!$B$1:$E$1</c:f>
              <c:strCache>
                <c:ptCount val="4"/>
                <c:pt idx="0">
                  <c:v>SQL</c:v>
                </c:pt>
                <c:pt idx="1">
                  <c:v>XSS</c:v>
                </c:pt>
                <c:pt idx="2">
                  <c:v>RCE</c:v>
                </c:pt>
                <c:pt idx="3">
                  <c:v>Pass</c:v>
                </c:pt>
              </c:strCache>
            </c:strRef>
          </c:cat>
          <c:val>
            <c:numRef>
              <c:f>Sheet1!$B$2:$E$2</c:f>
              <c:numCache>
                <c:ptCount val="4"/>
                <c:pt idx="0">
                  <c:v>9.000000</c:v>
                </c:pt>
                <c:pt idx="1">
                  <c:v>2.000000</c:v>
                </c:pt>
                <c:pt idx="2">
                  <c:v>42.000000</c:v>
                </c:pt>
                <c:pt idx="3">
                  <c:v>46.000000</c:v>
                </c:pt>
              </c:numCache>
            </c:numRef>
          </c:val>
        </c:ser>
        <c:ser>
          <c:idx val="1"/>
          <c:order val="1"/>
          <c:tx>
            <c:strRef>
              <c:f>Sheet1!$A$3</c:f>
              <c:strCache>
                <c:ptCount val="1"/>
                <c:pt idx="0">
                  <c:v>腾讯</c:v>
                </c:pt>
              </c:strCache>
            </c:strRef>
          </c:tx>
          <c:spPr>
            <a:solidFill>
              <a:schemeClr val="accent2"/>
            </a:solidFill>
            <a:ln w="6350" cap="flat">
              <a:solidFill>
                <a:srgbClr val="FFFFFF"/>
              </a:solidFill>
              <a:prstDash val="solid"/>
              <a:miter lim="800000"/>
            </a:ln>
            <a:effectLst/>
          </c:spPr>
          <c:invertIfNegative val="0"/>
          <c:dLbls>
            <c:numFmt formatCode="#,##0" sourceLinked="0"/>
            <c:txPr>
              <a:bodyPr/>
              <a:lstStyle/>
              <a:p>
                <a:pPr>
                  <a:defRPr b="0" i="0" strike="noStrike" sz="1800" u="none">
                    <a:solidFill>
                      <a:srgbClr val="000000"/>
                    </a:solidFill>
                    <a:latin typeface="DengXian"/>
                  </a:defRPr>
                </a:pPr>
              </a:p>
            </c:txPr>
            <c:dLblPos val="inEnd"/>
            <c:showLegendKey val="0"/>
            <c:showVal val="0"/>
            <c:showCatName val="0"/>
            <c:showSerName val="0"/>
            <c:showPercent val="0"/>
            <c:showBubbleSize val="0"/>
            <c:showLeaderLines val="0"/>
          </c:dLbls>
          <c:cat>
            <c:strRef>
              <c:f>Sheet1!$B$1:$E$1</c:f>
              <c:strCache>
                <c:ptCount val="4"/>
                <c:pt idx="0">
                  <c:v>SQL</c:v>
                </c:pt>
                <c:pt idx="1">
                  <c:v>XSS</c:v>
                </c:pt>
                <c:pt idx="2">
                  <c:v>RCE</c:v>
                </c:pt>
                <c:pt idx="3">
                  <c:v>Pass</c:v>
                </c:pt>
              </c:strCache>
            </c:strRef>
          </c:cat>
          <c:val>
            <c:numRef>
              <c:f>Sheet1!$B$3:$E$3</c:f>
              <c:numCache>
                <c:ptCount val="4"/>
                <c:pt idx="0">
                  <c:v>47.000000</c:v>
                </c:pt>
                <c:pt idx="1">
                  <c:v>15.000000</c:v>
                </c:pt>
                <c:pt idx="2">
                  <c:v>20.000000</c:v>
                </c:pt>
                <c:pt idx="3">
                  <c:v>13.000000</c:v>
                </c:pt>
              </c:numCache>
            </c:numRef>
          </c:val>
        </c:ser>
        <c:gapWidth val="150"/>
        <c:overlap val="10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miter lim="800000"/>
          </a:ln>
        </c:spPr>
        <c:txPr>
          <a:bodyPr rot="0"/>
          <a:lstStyle/>
          <a:p>
            <a:pPr>
              <a:defRPr b="0" i="0" strike="noStrike" sz="1800" u="none">
                <a:solidFill>
                  <a:srgbClr val="000000"/>
                </a:solidFill>
                <a:latin typeface="DengXian"/>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miter lim="800000"/>
            </a:ln>
          </c:spPr>
        </c:majorGridlines>
        <c:numFmt formatCode="0" sourceLinked="0"/>
        <c:majorTickMark val="out"/>
        <c:minorTickMark val="none"/>
        <c:tickLblPos val="nextTo"/>
        <c:spPr>
          <a:ln w="12700" cap="flat">
            <a:solidFill>
              <a:srgbClr val="888888"/>
            </a:solidFill>
            <a:prstDash val="solid"/>
            <a:miter lim="800000"/>
          </a:ln>
        </c:spPr>
        <c:txPr>
          <a:bodyPr rot="0"/>
          <a:lstStyle/>
          <a:p>
            <a:pPr>
              <a:defRPr b="0" i="0" strike="noStrike" sz="1800" u="none">
                <a:solidFill>
                  <a:srgbClr val="000000"/>
                </a:solidFill>
                <a:latin typeface="DengXian"/>
              </a:defRPr>
            </a:pPr>
          </a:p>
        </c:txPr>
        <c:crossAx val="2094734552"/>
        <c:crosses val="autoZero"/>
        <c:crossBetween val="between"/>
        <c:majorUnit val="17.5"/>
        <c:minorUnit val="8.7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DengXian"/>
      </a:defRPr>
    </a:lvl1pPr>
    <a:lvl2pPr indent="228600" latinLnBrk="0">
      <a:defRPr sz="1200">
        <a:latin typeface="+mn-lt"/>
        <a:ea typeface="+mn-ea"/>
        <a:cs typeface="+mn-cs"/>
        <a:sym typeface="DengXian"/>
      </a:defRPr>
    </a:lvl2pPr>
    <a:lvl3pPr indent="457200" latinLnBrk="0">
      <a:defRPr sz="1200">
        <a:latin typeface="+mn-lt"/>
        <a:ea typeface="+mn-ea"/>
        <a:cs typeface="+mn-cs"/>
        <a:sym typeface="DengXian"/>
      </a:defRPr>
    </a:lvl3pPr>
    <a:lvl4pPr indent="685800" latinLnBrk="0">
      <a:defRPr sz="1200">
        <a:latin typeface="+mn-lt"/>
        <a:ea typeface="+mn-ea"/>
        <a:cs typeface="+mn-cs"/>
        <a:sym typeface="DengXian"/>
      </a:defRPr>
    </a:lvl4pPr>
    <a:lvl5pPr indent="914400" latinLnBrk="0">
      <a:defRPr sz="1200">
        <a:latin typeface="+mn-lt"/>
        <a:ea typeface="+mn-ea"/>
        <a:cs typeface="+mn-cs"/>
        <a:sym typeface="DengXian"/>
      </a:defRPr>
    </a:lvl5pPr>
    <a:lvl6pPr indent="1143000" latinLnBrk="0">
      <a:defRPr sz="1200">
        <a:latin typeface="+mn-lt"/>
        <a:ea typeface="+mn-ea"/>
        <a:cs typeface="+mn-cs"/>
        <a:sym typeface="DengXian"/>
      </a:defRPr>
    </a:lvl6pPr>
    <a:lvl7pPr indent="1371600" latinLnBrk="0">
      <a:defRPr sz="1200">
        <a:latin typeface="+mn-lt"/>
        <a:ea typeface="+mn-ea"/>
        <a:cs typeface="+mn-cs"/>
        <a:sym typeface="DengXian"/>
      </a:defRPr>
    </a:lvl7pPr>
    <a:lvl8pPr indent="1600200" latinLnBrk="0">
      <a:defRPr sz="1200">
        <a:latin typeface="+mn-lt"/>
        <a:ea typeface="+mn-ea"/>
        <a:cs typeface="+mn-cs"/>
        <a:sym typeface="DengXian"/>
      </a:defRPr>
    </a:lvl8pPr>
    <a:lvl9pPr indent="1828800" latinLnBrk="0">
      <a:defRPr sz="1200">
        <a:latin typeface="+mn-lt"/>
        <a:ea typeface="+mn-ea"/>
        <a:cs typeface="+mn-cs"/>
        <a:sym typeface="DengXi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幻灯片">
    <p:spTree>
      <p:nvGrpSpPr>
        <p:cNvPr id="1" name=""/>
        <p:cNvGrpSpPr/>
        <p:nvPr/>
      </p:nvGrpSpPr>
      <p:grpSpPr>
        <a:xfrm>
          <a:off x="0" y="0"/>
          <a:ext cx="0" cy="0"/>
          <a:chOff x="0" y="0"/>
          <a:chExt cx="0" cy="0"/>
        </a:xfrm>
      </p:grpSpPr>
      <p:sp>
        <p:nvSpPr>
          <p:cNvPr id="11" name="Shape 11"/>
          <p:cNvSpPr/>
          <p:nvPr>
            <p:ph type="title"/>
          </p:nvPr>
        </p:nvSpPr>
        <p:spPr>
          <a:xfrm>
            <a:off x="1524000" y="1122362"/>
            <a:ext cx="9144000" cy="2387601"/>
          </a:xfrm>
          <a:prstGeom prst="rect">
            <a:avLst/>
          </a:prstGeom>
        </p:spPr>
        <p:txBody>
          <a:bodyPr anchor="b"/>
          <a:lstStyle>
            <a:lvl1pPr algn="ctr">
              <a:defRPr sz="6000"/>
            </a:lvl1pPr>
          </a:lstStyle>
          <a:p>
            <a:pPr/>
            <a:r>
              <a:t>标题文本</a:t>
            </a:r>
          </a:p>
        </p:txBody>
      </p:sp>
      <p:sp>
        <p:nvSpPr>
          <p:cNvPr id="12" name="Shape 12"/>
          <p:cNvSpPr/>
          <p:nvPr>
            <p:ph type="body" sz="quarter" idx="1"/>
          </p:nvPr>
        </p:nvSpPr>
        <p:spPr>
          <a:xfrm>
            <a:off x="1524000" y="3602037"/>
            <a:ext cx="9144000" cy="1655766"/>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标题和竖排文本">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a:r>
              <a:t>标题文本</a:t>
            </a:r>
          </a:p>
        </p:txBody>
      </p:sp>
      <p:sp>
        <p:nvSpPr>
          <p:cNvPr id="93" name="Shape 93"/>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94" name="Shape 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竖排标题和文本">
    <p:spTree>
      <p:nvGrpSpPr>
        <p:cNvPr id="1" name=""/>
        <p:cNvGrpSpPr/>
        <p:nvPr/>
      </p:nvGrpSpPr>
      <p:grpSpPr>
        <a:xfrm>
          <a:off x="0" y="0"/>
          <a:ext cx="0" cy="0"/>
          <a:chOff x="0" y="0"/>
          <a:chExt cx="0" cy="0"/>
        </a:xfrm>
      </p:grpSpPr>
      <p:sp>
        <p:nvSpPr>
          <p:cNvPr id="101" name="Shape 101"/>
          <p:cNvSpPr/>
          <p:nvPr>
            <p:ph type="title"/>
          </p:nvPr>
        </p:nvSpPr>
        <p:spPr>
          <a:xfrm>
            <a:off x="8724900" y="365125"/>
            <a:ext cx="2628900" cy="5811838"/>
          </a:xfrm>
          <a:prstGeom prst="rect">
            <a:avLst/>
          </a:prstGeom>
        </p:spPr>
        <p:txBody>
          <a:bodyPr/>
          <a:lstStyle/>
          <a:p>
            <a:pPr/>
            <a:r>
              <a:t>标题文本</a:t>
            </a:r>
          </a:p>
        </p:txBody>
      </p:sp>
      <p:sp>
        <p:nvSpPr>
          <p:cNvPr id="102" name="Shape 102"/>
          <p:cNvSpPr/>
          <p:nvPr>
            <p:ph type="body" idx="1"/>
          </p:nvPr>
        </p:nvSpPr>
        <p:spPr>
          <a:xfrm>
            <a:off x="838200" y="365125"/>
            <a:ext cx="7734300" cy="5811838"/>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标题和内容">
    <p:spTree>
      <p:nvGrpSpPr>
        <p:cNvPr id="1" name=""/>
        <p:cNvGrpSpPr/>
        <p:nvPr/>
      </p:nvGrpSpPr>
      <p:grpSpPr>
        <a:xfrm>
          <a:off x="0" y="0"/>
          <a:ext cx="0" cy="0"/>
          <a:chOff x="0" y="0"/>
          <a:chExt cx="0" cy="0"/>
        </a:xfrm>
      </p:grpSpPr>
      <p:sp>
        <p:nvSpPr>
          <p:cNvPr id="110" name="Shape 110"/>
          <p:cNvSpPr/>
          <p:nvPr>
            <p:ph type="title"/>
          </p:nvPr>
        </p:nvSpPr>
        <p:spPr>
          <a:prstGeom prst="rect">
            <a:avLst/>
          </a:prstGeom>
        </p:spPr>
        <p:txBody>
          <a:bodyPr/>
          <a:lstStyle/>
          <a:p>
            <a:pPr/>
            <a:r>
              <a:t>标题文本</a:t>
            </a:r>
          </a:p>
        </p:txBody>
      </p:sp>
      <p:sp>
        <p:nvSpPr>
          <p:cNvPr id="111" name="Shape 111"/>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12" name="Shape 1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标题和内容">
    <p:spTree>
      <p:nvGrpSpPr>
        <p:cNvPr id="1" name=""/>
        <p:cNvGrpSpPr/>
        <p:nvPr/>
      </p:nvGrpSpPr>
      <p:grpSpPr>
        <a:xfrm>
          <a:off x="0" y="0"/>
          <a:ext cx="0" cy="0"/>
          <a:chOff x="0" y="0"/>
          <a:chExt cx="0" cy="0"/>
        </a:xfrm>
      </p:grpSpPr>
      <p:sp>
        <p:nvSpPr>
          <p:cNvPr id="119" name="Shape 119"/>
          <p:cNvSpPr/>
          <p:nvPr>
            <p:ph type="title"/>
          </p:nvPr>
        </p:nvSpPr>
        <p:spPr>
          <a:prstGeom prst="rect">
            <a:avLst/>
          </a:prstGeom>
        </p:spPr>
        <p:txBody>
          <a:bodyPr/>
          <a:lstStyle/>
          <a:p>
            <a:pPr/>
            <a:r>
              <a:t>标题文本</a:t>
            </a:r>
          </a:p>
        </p:txBody>
      </p:sp>
      <p:sp>
        <p:nvSpPr>
          <p:cNvPr id="120" name="Shape 120"/>
          <p:cNvSpPr/>
          <p:nvPr>
            <p:ph type="body" idx="1"/>
          </p:nvPr>
        </p:nvSpPr>
        <p:spPr>
          <a:prstGeom prst="rect">
            <a:avLst/>
          </a:prstGeom>
        </p:spPr>
        <p:txBody>
          <a:bodyPr/>
          <a:lstStyle>
            <a:lvl3pPr marL="1234438" indent="-320038"/>
          </a:lstStyle>
          <a:p>
            <a:pPr/>
            <a:r>
              <a:t>正文级别 1</a:t>
            </a:r>
          </a:p>
          <a:p>
            <a:pPr lvl="1"/>
            <a:r>
              <a:t>正文级别 2</a:t>
            </a:r>
          </a:p>
          <a:p>
            <a:pPr lvl="2"/>
            <a:r>
              <a:t>正文级别 3</a:t>
            </a:r>
          </a:p>
          <a:p>
            <a:pPr lvl="3"/>
            <a:r>
              <a:t>正文级别 4</a:t>
            </a:r>
          </a:p>
          <a:p>
            <a:pPr lvl="4"/>
            <a:r>
              <a:t>正文级别 5</a:t>
            </a:r>
          </a:p>
        </p:txBody>
      </p:sp>
      <p:sp>
        <p:nvSpPr>
          <p:cNvPr id="121" name="Shape 121"/>
          <p:cNvSpPr/>
          <p:nvPr>
            <p:ph type="sldNum" sz="quarter" idx="2"/>
          </p:nvPr>
        </p:nvSpPr>
        <p:spPr>
          <a:xfrm>
            <a:off x="11080148" y="6404294"/>
            <a:ext cx="273652"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标题和内容">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标题文本</a:t>
            </a:r>
          </a:p>
        </p:txBody>
      </p:sp>
      <p:sp>
        <p:nvSpPr>
          <p:cNvPr id="21" name="Shape 21"/>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节标题">
    <p:spTree>
      <p:nvGrpSpPr>
        <p:cNvPr id="1" name=""/>
        <p:cNvGrpSpPr/>
        <p:nvPr/>
      </p:nvGrpSpPr>
      <p:grpSpPr>
        <a:xfrm>
          <a:off x="0" y="0"/>
          <a:ext cx="0" cy="0"/>
          <a:chOff x="0" y="0"/>
          <a:chExt cx="0" cy="0"/>
        </a:xfrm>
      </p:grpSpPr>
      <p:sp>
        <p:nvSpPr>
          <p:cNvPr id="29" name="Shape 29"/>
          <p:cNvSpPr/>
          <p:nvPr>
            <p:ph type="title"/>
          </p:nvPr>
        </p:nvSpPr>
        <p:spPr>
          <a:xfrm>
            <a:off x="831850" y="1709738"/>
            <a:ext cx="10515600" cy="2852737"/>
          </a:xfrm>
          <a:prstGeom prst="rect">
            <a:avLst/>
          </a:prstGeom>
        </p:spPr>
        <p:txBody>
          <a:bodyPr anchor="b"/>
          <a:lstStyle>
            <a:lvl1pPr>
              <a:defRPr sz="6000"/>
            </a:lvl1pPr>
          </a:lstStyle>
          <a:p>
            <a:pPr/>
            <a:r>
              <a:t>标题文本</a:t>
            </a:r>
          </a:p>
        </p:txBody>
      </p:sp>
      <p:sp>
        <p:nvSpPr>
          <p:cNvPr id="30" name="Shape 30"/>
          <p:cNvSpPr/>
          <p:nvPr>
            <p:ph type="body" sz="quarter" idx="1"/>
          </p:nvPr>
        </p:nvSpPr>
        <p:spPr>
          <a:xfrm>
            <a:off x="831850" y="4589462"/>
            <a:ext cx="10515600" cy="1500191"/>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正文级别 1</a:t>
            </a:r>
          </a:p>
          <a:p>
            <a:pPr lvl="1"/>
            <a:r>
              <a:t>正文级别 2</a:t>
            </a:r>
          </a:p>
          <a:p>
            <a:pPr lvl="2"/>
            <a:r>
              <a:t>正文级别 3</a:t>
            </a:r>
          </a:p>
          <a:p>
            <a:pPr lvl="3"/>
            <a:r>
              <a:t>正文级别 4</a:t>
            </a:r>
          </a:p>
          <a:p>
            <a:pPr lvl="4"/>
            <a:r>
              <a:t>正文级别 5</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两项内容">
    <p:spTree>
      <p:nvGrpSpPr>
        <p:cNvPr id="1" name=""/>
        <p:cNvGrpSpPr/>
        <p:nvPr/>
      </p:nvGrpSpPr>
      <p:grpSpPr>
        <a:xfrm>
          <a:off x="0" y="0"/>
          <a:ext cx="0" cy="0"/>
          <a:chOff x="0" y="0"/>
          <a:chExt cx="0" cy="0"/>
        </a:xfrm>
      </p:grpSpPr>
      <p:sp>
        <p:nvSpPr>
          <p:cNvPr id="38" name="Shape 38"/>
          <p:cNvSpPr/>
          <p:nvPr>
            <p:ph type="title"/>
          </p:nvPr>
        </p:nvSpPr>
        <p:spPr>
          <a:prstGeom prst="rect">
            <a:avLst/>
          </a:prstGeom>
        </p:spPr>
        <p:txBody>
          <a:bodyPr/>
          <a:lstStyle/>
          <a:p>
            <a:pPr/>
            <a:r>
              <a:t>标题文本</a:t>
            </a:r>
          </a:p>
        </p:txBody>
      </p:sp>
      <p:sp>
        <p:nvSpPr>
          <p:cNvPr id="39" name="Shape 39"/>
          <p:cNvSpPr/>
          <p:nvPr>
            <p:ph type="body" sz="half" idx="1"/>
          </p:nvPr>
        </p:nvSpPr>
        <p:spPr>
          <a:xfrm>
            <a:off x="838200" y="1825625"/>
            <a:ext cx="5181600" cy="4351338"/>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40" name="Shape 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比较">
    <p:spTree>
      <p:nvGrpSpPr>
        <p:cNvPr id="1" name=""/>
        <p:cNvGrpSpPr/>
        <p:nvPr/>
      </p:nvGrpSpPr>
      <p:grpSpPr>
        <a:xfrm>
          <a:off x="0" y="0"/>
          <a:ext cx="0" cy="0"/>
          <a:chOff x="0" y="0"/>
          <a:chExt cx="0" cy="0"/>
        </a:xfrm>
      </p:grpSpPr>
      <p:sp>
        <p:nvSpPr>
          <p:cNvPr id="47" name="Shape 47"/>
          <p:cNvSpPr/>
          <p:nvPr>
            <p:ph type="title"/>
          </p:nvPr>
        </p:nvSpPr>
        <p:spPr>
          <a:xfrm>
            <a:off x="839787" y="365125"/>
            <a:ext cx="10515601" cy="1325563"/>
          </a:xfrm>
          <a:prstGeom prst="rect">
            <a:avLst/>
          </a:prstGeom>
        </p:spPr>
        <p:txBody>
          <a:bodyPr/>
          <a:lstStyle/>
          <a:p>
            <a:pPr/>
            <a:r>
              <a:t>标题文本</a:t>
            </a:r>
          </a:p>
        </p:txBody>
      </p:sp>
      <p:sp>
        <p:nvSpPr>
          <p:cNvPr id="48" name="Shape 48"/>
          <p:cNvSpPr/>
          <p:nvPr>
            <p:ph type="body" sz="quarter" idx="1"/>
          </p:nvPr>
        </p:nvSpPr>
        <p:spPr>
          <a:xfrm>
            <a:off x="839787" y="1681163"/>
            <a:ext cx="5157790" cy="823916"/>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正文级别 1</a:t>
            </a:r>
          </a:p>
          <a:p>
            <a:pPr lvl="1"/>
            <a:r>
              <a:t>正文级别 2</a:t>
            </a:r>
          </a:p>
          <a:p>
            <a:pPr lvl="2"/>
            <a:r>
              <a:t>正文级别 3</a:t>
            </a:r>
          </a:p>
          <a:p>
            <a:pPr lvl="3"/>
            <a:r>
              <a:t>正文级别 4</a:t>
            </a:r>
          </a:p>
          <a:p>
            <a:pPr lvl="4"/>
            <a:r>
              <a:t>正文级别 5</a:t>
            </a:r>
          </a:p>
        </p:txBody>
      </p:sp>
      <p:sp>
        <p:nvSpPr>
          <p:cNvPr id="49" name="Shape 49"/>
          <p:cNvSpPr/>
          <p:nvPr>
            <p:ph type="body" sz="quarter" idx="13"/>
          </p:nvPr>
        </p:nvSpPr>
        <p:spPr>
          <a:xfrm>
            <a:off x="6172200" y="1681163"/>
            <a:ext cx="5183188" cy="823914"/>
          </a:xfrm>
          <a:prstGeom prst="rect">
            <a:avLst/>
          </a:prstGeom>
        </p:spPr>
        <p:txBody>
          <a:bodyPr anchor="b"/>
          <a:lstStyle/>
          <a:p>
            <a:pPr/>
          </a:p>
        </p:txBody>
      </p:sp>
      <p:sp>
        <p:nvSpPr>
          <p:cNvPr id="50" name="Shape 5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仅标题">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p>
            <a:pPr/>
            <a:r>
              <a:t>标题文本</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65" name="Shape 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内容与标题">
    <p:spTree>
      <p:nvGrpSpPr>
        <p:cNvPr id="1" name=""/>
        <p:cNvGrpSpPr/>
        <p:nvPr/>
      </p:nvGrpSpPr>
      <p:grpSpPr>
        <a:xfrm>
          <a:off x="0" y="0"/>
          <a:ext cx="0" cy="0"/>
          <a:chOff x="0" y="0"/>
          <a:chExt cx="0" cy="0"/>
        </a:xfrm>
      </p:grpSpPr>
      <p:sp>
        <p:nvSpPr>
          <p:cNvPr id="72" name="Shape 72"/>
          <p:cNvSpPr/>
          <p:nvPr>
            <p:ph type="title"/>
          </p:nvPr>
        </p:nvSpPr>
        <p:spPr>
          <a:xfrm>
            <a:off x="839787" y="457200"/>
            <a:ext cx="3932240" cy="1600200"/>
          </a:xfrm>
          <a:prstGeom prst="rect">
            <a:avLst/>
          </a:prstGeom>
        </p:spPr>
        <p:txBody>
          <a:bodyPr anchor="b"/>
          <a:lstStyle>
            <a:lvl1pPr>
              <a:defRPr sz="3200"/>
            </a:lvl1pPr>
          </a:lstStyle>
          <a:p>
            <a:pPr/>
            <a:r>
              <a:t>标题文本</a:t>
            </a:r>
          </a:p>
        </p:txBody>
      </p:sp>
      <p:sp>
        <p:nvSpPr>
          <p:cNvPr id="73" name="Shape 73"/>
          <p:cNvSpPr/>
          <p:nvPr>
            <p:ph type="body" sz="half" idx="1"/>
          </p:nvPr>
        </p:nvSpPr>
        <p:spPr>
          <a:xfrm>
            <a:off x="5183187" y="987425"/>
            <a:ext cx="6172204"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正文级别 1</a:t>
            </a:r>
          </a:p>
          <a:p>
            <a:pPr lvl="1"/>
            <a:r>
              <a:t>正文级别 2</a:t>
            </a:r>
          </a:p>
          <a:p>
            <a:pPr lvl="2"/>
            <a:r>
              <a:t>正文级别 3</a:t>
            </a:r>
          </a:p>
          <a:p>
            <a:pPr lvl="3"/>
            <a:r>
              <a:t>正文级别 4</a:t>
            </a:r>
          </a:p>
          <a:p>
            <a:pPr lvl="4"/>
            <a:r>
              <a:t>正文级别 5</a:t>
            </a:r>
          </a:p>
        </p:txBody>
      </p:sp>
      <p:sp>
        <p:nvSpPr>
          <p:cNvPr id="74" name="Shape 74"/>
          <p:cNvSpPr/>
          <p:nvPr>
            <p:ph type="body" sz="quarter" idx="13"/>
          </p:nvPr>
        </p:nvSpPr>
        <p:spPr>
          <a:xfrm>
            <a:off x="839787" y="2057400"/>
            <a:ext cx="3932238" cy="3811588"/>
          </a:xfrm>
          <a:prstGeom prst="rect">
            <a:avLst/>
          </a:prstGeom>
        </p:spPr>
        <p:txBody>
          <a:bodyPr/>
          <a:lstStyle/>
          <a:p>
            <a:pPr/>
          </a:p>
        </p:txBody>
      </p:sp>
      <p:sp>
        <p:nvSpPr>
          <p:cNvPr id="75" name="Shape 7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图片与标题">
    <p:spTree>
      <p:nvGrpSpPr>
        <p:cNvPr id="1" name=""/>
        <p:cNvGrpSpPr/>
        <p:nvPr/>
      </p:nvGrpSpPr>
      <p:grpSpPr>
        <a:xfrm>
          <a:off x="0" y="0"/>
          <a:ext cx="0" cy="0"/>
          <a:chOff x="0" y="0"/>
          <a:chExt cx="0" cy="0"/>
        </a:xfrm>
      </p:grpSpPr>
      <p:sp>
        <p:nvSpPr>
          <p:cNvPr id="82" name="Shape 82"/>
          <p:cNvSpPr/>
          <p:nvPr>
            <p:ph type="title"/>
          </p:nvPr>
        </p:nvSpPr>
        <p:spPr>
          <a:xfrm>
            <a:off x="839787" y="457200"/>
            <a:ext cx="3932240" cy="1600200"/>
          </a:xfrm>
          <a:prstGeom prst="rect">
            <a:avLst/>
          </a:prstGeom>
        </p:spPr>
        <p:txBody>
          <a:bodyPr anchor="b"/>
          <a:lstStyle>
            <a:lvl1pPr>
              <a:defRPr sz="3200"/>
            </a:lvl1pPr>
          </a:lstStyle>
          <a:p>
            <a:pPr/>
            <a:r>
              <a:t>标题文本</a:t>
            </a:r>
          </a:p>
        </p:txBody>
      </p:sp>
      <p:sp>
        <p:nvSpPr>
          <p:cNvPr id="83" name="Shape 83"/>
          <p:cNvSpPr/>
          <p:nvPr>
            <p:ph type="pic" sz="half" idx="13"/>
          </p:nvPr>
        </p:nvSpPr>
        <p:spPr>
          <a:xfrm>
            <a:off x="5183187" y="987425"/>
            <a:ext cx="6172204" cy="4873625"/>
          </a:xfrm>
          <a:prstGeom prst="rect">
            <a:avLst/>
          </a:prstGeom>
        </p:spPr>
        <p:txBody>
          <a:bodyPr lIns="91439" tIns="45719" rIns="91439" bIns="45719">
            <a:noAutofit/>
          </a:bodyPr>
          <a:lstStyle/>
          <a:p>
            <a:pPr/>
          </a:p>
        </p:txBody>
      </p:sp>
      <p:sp>
        <p:nvSpPr>
          <p:cNvPr id="84" name="Shape 84"/>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正文级别 1</a:t>
            </a:r>
          </a:p>
          <a:p>
            <a:pPr lvl="1"/>
            <a:r>
              <a:t>正文级别 2</a:t>
            </a:r>
          </a:p>
          <a:p>
            <a:pPr lvl="2"/>
            <a:r>
              <a:t>正文级别 3</a:t>
            </a:r>
          </a:p>
          <a:p>
            <a:pPr lvl="3"/>
            <a:r>
              <a:t>正文级别 4</a:t>
            </a:r>
          </a:p>
          <a:p>
            <a:pPr lvl="4"/>
            <a:r>
              <a:t>正文级别 5</a:t>
            </a:r>
          </a:p>
        </p:txBody>
      </p:sp>
      <p:sp>
        <p:nvSpPr>
          <p:cNvPr id="85" name="Shape 8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标题文本</a:t>
            </a:r>
          </a:p>
        </p:txBody>
      </p:sp>
      <p:sp>
        <p:nvSpPr>
          <p:cNvPr id="3" name="Shape 3"/>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080150" y="6404294"/>
            <a:ext cx="273652"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DengXian"/>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DengXian Light"/>
          <a:ea typeface="DengXian Light"/>
          <a:cs typeface="DengXian Light"/>
          <a:sym typeface="DengXian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DengXian"/>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DengXian"/>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DengXian"/>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DengXian"/>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DengXian"/>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DengXian"/>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DengXian"/>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DengXian"/>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DengXian"/>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DengXian"/>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DengXian"/>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DengXian"/>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DengXian"/>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DengXian"/>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DengXian"/>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DengXian"/>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DengXian"/>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DengXian"/>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ctrTitle"/>
          </p:nvPr>
        </p:nvSpPr>
        <p:spPr>
          <a:xfrm>
            <a:off x="1524000" y="1122362"/>
            <a:ext cx="9144000" cy="2387601"/>
          </a:xfrm>
          <a:prstGeom prst="rect">
            <a:avLst/>
          </a:prstGeom>
        </p:spPr>
        <p:txBody>
          <a:bodyPr/>
          <a:lstStyle/>
          <a:p>
            <a:pPr/>
          </a:p>
        </p:txBody>
      </p:sp>
      <p:sp>
        <p:nvSpPr>
          <p:cNvPr id="131" name="Shape 131"/>
          <p:cNvSpPr/>
          <p:nvPr>
            <p:ph type="subTitle" sz="quarter" idx="1"/>
          </p:nvPr>
        </p:nvSpPr>
        <p:spPr>
          <a:xfrm>
            <a:off x="1524000" y="3602037"/>
            <a:ext cx="9144000" cy="1655762"/>
          </a:xfrm>
          <a:prstGeom prst="rect">
            <a:avLst/>
          </a:prstGeom>
        </p:spPr>
        <p:txBody>
          <a:bodyPr/>
          <a:lstStyle/>
          <a:p>
            <a:pPr/>
          </a:p>
        </p:txBody>
      </p:sp>
      <p:pic>
        <p:nvPicPr>
          <p:cNvPr id="132" name="image2.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nvSpPr>
        <p:spPr>
          <a:xfrm>
            <a:off x="6955083" y="3555258"/>
            <a:ext cx="1181908" cy="4"/>
          </a:xfrm>
          <a:prstGeom prst="line">
            <a:avLst/>
          </a:prstGeom>
          <a:ln>
            <a:solidFill>
              <a:schemeClr val="accent1"/>
            </a:solidFill>
            <a:headEnd type="triangle"/>
          </a:ln>
        </p:spPr>
        <p:txBody>
          <a:bodyPr lIns="45718" tIns="45718" rIns="45718" bIns="45718"/>
          <a:lstStyle/>
          <a:p>
            <a:pPr/>
          </a:p>
        </p:txBody>
      </p:sp>
      <p:sp>
        <p:nvSpPr>
          <p:cNvPr id="248" name="Shape 248"/>
          <p:cNvSpPr/>
          <p:nvPr/>
        </p:nvSpPr>
        <p:spPr>
          <a:xfrm>
            <a:off x="3813573" y="3555691"/>
            <a:ext cx="1217723" cy="4"/>
          </a:xfrm>
          <a:prstGeom prst="line">
            <a:avLst/>
          </a:prstGeom>
          <a:ln>
            <a:solidFill>
              <a:schemeClr val="accent1"/>
            </a:solidFill>
            <a:tailEnd type="triangle"/>
          </a:ln>
        </p:spPr>
        <p:txBody>
          <a:bodyPr lIns="45718" tIns="45718" rIns="45718" bIns="45718"/>
          <a:lstStyle/>
          <a:p>
            <a:pPr/>
          </a:p>
        </p:txBody>
      </p:sp>
      <p:grpSp>
        <p:nvGrpSpPr>
          <p:cNvPr id="251" name="Group 251"/>
          <p:cNvGrpSpPr/>
          <p:nvPr/>
        </p:nvGrpSpPr>
        <p:grpSpPr>
          <a:xfrm>
            <a:off x="415319" y="2784175"/>
            <a:ext cx="3162486" cy="1542168"/>
            <a:chOff x="0" y="0"/>
            <a:chExt cx="3162485" cy="1542167"/>
          </a:xfrm>
        </p:grpSpPr>
        <p:sp>
          <p:nvSpPr>
            <p:cNvPr id="249" name="Shape 249"/>
            <p:cNvSpPr/>
            <p:nvPr/>
          </p:nvSpPr>
          <p:spPr>
            <a:xfrm>
              <a:off x="-1" y="-1"/>
              <a:ext cx="3162486" cy="1542169"/>
            </a:xfrm>
            <a:prstGeom prst="rect">
              <a:avLst/>
            </a:prstGeom>
            <a:solidFill>
              <a:srgbClr val="06A5BB"/>
            </a:solidFill>
            <a:ln w="12700" cap="flat">
              <a:noFill/>
              <a:miter lim="400000"/>
            </a:ln>
            <a:effectLst/>
          </p:spPr>
          <p:txBody>
            <a:bodyPr wrap="square" lIns="45718" tIns="45718" rIns="45718" bIns="45718" numCol="1" anchor="ctr">
              <a:noAutofit/>
            </a:bodyPr>
            <a:lstStyle/>
            <a:p>
              <a:pPr>
                <a:defRPr sz="900">
                  <a:solidFill>
                    <a:srgbClr val="FFFFFF"/>
                  </a:solidFill>
                  <a:latin typeface="Microsoft YaHei"/>
                  <a:ea typeface="Microsoft YaHei"/>
                  <a:cs typeface="Microsoft YaHei"/>
                  <a:sym typeface="Microsoft YaHei"/>
                </a:defRPr>
              </a:pPr>
            </a:p>
          </p:txBody>
        </p:sp>
        <p:sp>
          <p:nvSpPr>
            <p:cNvPr id="250" name="Shape 250"/>
            <p:cNvSpPr/>
            <p:nvPr/>
          </p:nvSpPr>
          <p:spPr>
            <a:xfrm>
              <a:off x="733161" y="571703"/>
              <a:ext cx="1696162" cy="398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9" tIns="34279" rIns="34279" bIns="34279" numCol="1" anchor="ctr">
              <a:spAutoFit/>
            </a:bodyPr>
            <a:lstStyle>
              <a:lvl1pPr>
                <a:defRPr sz="2000">
                  <a:solidFill>
                    <a:srgbClr val="FFFFFF"/>
                  </a:solidFill>
                  <a:latin typeface="Microsoft YaHei"/>
                  <a:ea typeface="Microsoft YaHei"/>
                  <a:cs typeface="Microsoft YaHei"/>
                  <a:sym typeface="Microsoft YaHei"/>
                </a:defRPr>
              </a:lvl1pPr>
            </a:lstStyle>
            <a:p>
              <a:pPr/>
              <a:r>
                <a:t>需求决定状况</a:t>
              </a:r>
            </a:p>
          </p:txBody>
        </p:sp>
      </p:grpSp>
      <p:grpSp>
        <p:nvGrpSpPr>
          <p:cNvPr id="254" name="Group 254"/>
          <p:cNvGrpSpPr/>
          <p:nvPr/>
        </p:nvGrpSpPr>
        <p:grpSpPr>
          <a:xfrm>
            <a:off x="8357339" y="2774402"/>
            <a:ext cx="3307825" cy="1542169"/>
            <a:chOff x="-1" y="0"/>
            <a:chExt cx="3307824" cy="1542167"/>
          </a:xfrm>
        </p:grpSpPr>
        <p:sp>
          <p:nvSpPr>
            <p:cNvPr id="252" name="Shape 252"/>
            <p:cNvSpPr/>
            <p:nvPr/>
          </p:nvSpPr>
          <p:spPr>
            <a:xfrm>
              <a:off x="-2" y="-1"/>
              <a:ext cx="3307826" cy="1542169"/>
            </a:xfrm>
            <a:prstGeom prst="rect">
              <a:avLst/>
            </a:prstGeom>
            <a:solidFill>
              <a:srgbClr val="06A5BB"/>
            </a:solidFill>
            <a:ln w="12700" cap="flat">
              <a:noFill/>
              <a:miter lim="400000"/>
            </a:ln>
            <a:effectLst/>
          </p:spPr>
          <p:txBody>
            <a:bodyPr wrap="square" lIns="45718" tIns="45718" rIns="45718" bIns="45718" numCol="1" anchor="ctr">
              <a:noAutofit/>
            </a:bodyPr>
            <a:lstStyle/>
            <a:p>
              <a:pPr>
                <a:defRPr sz="900">
                  <a:solidFill>
                    <a:srgbClr val="FFFFFF"/>
                  </a:solidFill>
                  <a:latin typeface="Microsoft YaHei"/>
                  <a:ea typeface="Microsoft YaHei"/>
                  <a:cs typeface="Microsoft YaHei"/>
                  <a:sym typeface="Microsoft YaHei"/>
                </a:defRPr>
              </a:pPr>
            </a:p>
          </p:txBody>
        </p:sp>
        <p:sp>
          <p:nvSpPr>
            <p:cNvPr id="253" name="Shape 253"/>
            <p:cNvSpPr/>
            <p:nvPr/>
          </p:nvSpPr>
          <p:spPr>
            <a:xfrm>
              <a:off x="834232" y="571703"/>
              <a:ext cx="1639359" cy="398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9" tIns="34279" rIns="34279" bIns="34279" numCol="1" anchor="ctr">
              <a:spAutoFit/>
            </a:bodyPr>
            <a:lstStyle>
              <a:lvl1pPr>
                <a:defRPr sz="2000">
                  <a:solidFill>
                    <a:srgbClr val="FFFFFF"/>
                  </a:solidFill>
                  <a:latin typeface="Microsoft YaHei"/>
                  <a:ea typeface="Microsoft YaHei"/>
                  <a:cs typeface="Microsoft YaHei"/>
                  <a:sym typeface="Microsoft YaHei"/>
                </a:defRPr>
              </a:lvl1pPr>
            </a:lstStyle>
            <a:p>
              <a:pPr/>
              <a:r>
                <a:t>行业决定需求</a:t>
              </a:r>
            </a:p>
          </p:txBody>
        </p:sp>
      </p:grpSp>
      <p:grpSp>
        <p:nvGrpSpPr>
          <p:cNvPr id="257" name="Group 257"/>
          <p:cNvGrpSpPr/>
          <p:nvPr/>
        </p:nvGrpSpPr>
        <p:grpSpPr>
          <a:xfrm>
            <a:off x="5200412" y="2784174"/>
            <a:ext cx="1534319" cy="1542174"/>
            <a:chOff x="0" y="0"/>
            <a:chExt cx="1534317" cy="1542172"/>
          </a:xfrm>
        </p:grpSpPr>
        <p:sp>
          <p:nvSpPr>
            <p:cNvPr id="255" name="Shape 255"/>
            <p:cNvSpPr/>
            <p:nvPr/>
          </p:nvSpPr>
          <p:spPr>
            <a:xfrm>
              <a:off x="-1" y="-1"/>
              <a:ext cx="1534319" cy="1542173"/>
            </a:xfrm>
            <a:prstGeom prst="ellipse">
              <a:avLst/>
            </a:prstGeom>
            <a:solidFill>
              <a:schemeClr val="accent1"/>
            </a:solidFill>
            <a:ln w="28575" cap="flat">
              <a:solidFill>
                <a:srgbClr val="F2F2F2"/>
              </a:solidFill>
              <a:prstDash val="solid"/>
              <a:round/>
            </a:ln>
            <a:effectLst/>
          </p:spPr>
          <p:txBody>
            <a:bodyPr wrap="square" lIns="45718" tIns="45718" rIns="45718" bIns="45718" numCol="1" anchor="ctr">
              <a:noAutofit/>
            </a:bodyPr>
            <a:lstStyle/>
            <a:p>
              <a:pPr algn="ctr">
                <a:defRPr sz="1200">
                  <a:solidFill>
                    <a:srgbClr val="FFFFFF"/>
                  </a:solidFill>
                  <a:latin typeface="Microsoft YaHei"/>
                  <a:ea typeface="Microsoft YaHei"/>
                  <a:cs typeface="Microsoft YaHei"/>
                  <a:sym typeface="Microsoft YaHei"/>
                </a:defRPr>
              </a:pPr>
            </a:p>
          </p:txBody>
        </p:sp>
        <p:sp>
          <p:nvSpPr>
            <p:cNvPr id="256" name="Shape 256"/>
            <p:cNvSpPr/>
            <p:nvPr/>
          </p:nvSpPr>
          <p:spPr>
            <a:xfrm>
              <a:off x="224695" y="635201"/>
              <a:ext cx="1084927" cy="271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9" tIns="34279" rIns="34279" bIns="34279" numCol="1" anchor="ctr">
              <a:spAutoFit/>
            </a:bodyPr>
            <a:lstStyle>
              <a:lvl1pPr algn="ctr">
                <a:defRPr sz="1200">
                  <a:solidFill>
                    <a:srgbClr val="FFFFFF"/>
                  </a:solidFill>
                  <a:latin typeface="Microsoft YaHei"/>
                  <a:ea typeface="Microsoft YaHei"/>
                  <a:cs typeface="Microsoft YaHei"/>
                  <a:sym typeface="Microsoft YaHei"/>
                </a:defRPr>
              </a:lvl1pPr>
            </a:lstStyle>
            <a:p>
              <a:pPr/>
              <a:r>
                <a:t>痛点</a:t>
              </a:r>
            </a:p>
          </p:txBody>
        </p:sp>
      </p:gr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61" name="Group 261"/>
          <p:cNvGrpSpPr/>
          <p:nvPr/>
        </p:nvGrpSpPr>
        <p:grpSpPr>
          <a:xfrm>
            <a:off x="2111036" y="3333811"/>
            <a:ext cx="1933908" cy="1718839"/>
            <a:chOff x="0" y="0"/>
            <a:chExt cx="1933906" cy="1718838"/>
          </a:xfrm>
        </p:grpSpPr>
        <p:sp>
          <p:nvSpPr>
            <p:cNvPr id="259" name="Shape 259"/>
            <p:cNvSpPr/>
            <p:nvPr/>
          </p:nvSpPr>
          <p:spPr>
            <a:xfrm>
              <a:off x="9120" y="-1"/>
              <a:ext cx="1914268" cy="1718839"/>
            </a:xfrm>
            <a:custGeom>
              <a:avLst/>
              <a:gdLst/>
              <a:ahLst/>
              <a:cxnLst>
                <a:cxn ang="0">
                  <a:pos x="wd2" y="hd2"/>
                </a:cxn>
                <a:cxn ang="5400000">
                  <a:pos x="wd2" y="hd2"/>
                </a:cxn>
                <a:cxn ang="10800000">
                  <a:pos x="wd2" y="hd2"/>
                </a:cxn>
                <a:cxn ang="16200000">
                  <a:pos x="wd2" y="hd2"/>
                </a:cxn>
              </a:cxnLst>
              <a:rect l="0" t="0" r="r" b="b"/>
              <a:pathLst>
                <a:path w="21379" h="21600" fill="norm" stroke="1" extrusionOk="0">
                  <a:moveTo>
                    <a:pt x="6464" y="0"/>
                  </a:moveTo>
                  <a:cubicBezTo>
                    <a:pt x="9272" y="0"/>
                    <a:pt x="12079" y="0"/>
                    <a:pt x="14887" y="0"/>
                  </a:cubicBezTo>
                  <a:cubicBezTo>
                    <a:pt x="15702" y="51"/>
                    <a:pt x="16472" y="511"/>
                    <a:pt x="16879" y="1277"/>
                  </a:cubicBezTo>
                  <a:cubicBezTo>
                    <a:pt x="18283" y="4034"/>
                    <a:pt x="19687" y="6740"/>
                    <a:pt x="21090" y="9498"/>
                  </a:cubicBezTo>
                  <a:cubicBezTo>
                    <a:pt x="21453" y="10315"/>
                    <a:pt x="21498" y="11285"/>
                    <a:pt x="21090" y="12102"/>
                  </a:cubicBezTo>
                  <a:cubicBezTo>
                    <a:pt x="16879" y="20323"/>
                    <a:pt x="16879" y="20323"/>
                    <a:pt x="16879" y="20323"/>
                  </a:cubicBezTo>
                  <a:cubicBezTo>
                    <a:pt x="16472" y="21089"/>
                    <a:pt x="15702" y="21600"/>
                    <a:pt x="14887" y="21600"/>
                  </a:cubicBezTo>
                  <a:cubicBezTo>
                    <a:pt x="6509" y="21600"/>
                    <a:pt x="6509" y="21600"/>
                    <a:pt x="6509" y="21600"/>
                  </a:cubicBezTo>
                  <a:cubicBezTo>
                    <a:pt x="5694" y="21600"/>
                    <a:pt x="4924" y="21089"/>
                    <a:pt x="4472" y="20323"/>
                  </a:cubicBezTo>
                  <a:cubicBezTo>
                    <a:pt x="2389" y="16187"/>
                    <a:pt x="2389" y="16187"/>
                    <a:pt x="2389" y="16187"/>
                  </a:cubicBezTo>
                  <a:cubicBezTo>
                    <a:pt x="306" y="12102"/>
                    <a:pt x="306" y="12102"/>
                    <a:pt x="306" y="12102"/>
                  </a:cubicBezTo>
                  <a:cubicBezTo>
                    <a:pt x="-102" y="11336"/>
                    <a:pt x="-102" y="10315"/>
                    <a:pt x="306" y="9498"/>
                  </a:cubicBezTo>
                  <a:cubicBezTo>
                    <a:pt x="4472" y="1277"/>
                    <a:pt x="4472" y="1277"/>
                    <a:pt x="4472" y="1277"/>
                  </a:cubicBezTo>
                  <a:cubicBezTo>
                    <a:pt x="4924" y="511"/>
                    <a:pt x="5694" y="51"/>
                    <a:pt x="6464" y="0"/>
                  </a:cubicBezTo>
                  <a:close/>
                </a:path>
              </a:pathLst>
            </a:custGeom>
            <a:solidFill>
              <a:srgbClr val="2ABDC7"/>
            </a:solidFill>
            <a:ln w="12700" cap="flat">
              <a:noFill/>
              <a:miter lim="400000"/>
            </a:ln>
            <a:effectLst>
              <a:outerShdw sx="100000" sy="100000" kx="0" ky="0" algn="b" rotWithShape="0" blurRad="241300" dist="38100" dir="5400000">
                <a:srgbClr val="000000">
                  <a:alpha val="10000"/>
                </a:srgbClr>
              </a:outerShdw>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260" name="Shape 260"/>
            <p:cNvSpPr/>
            <p:nvPr/>
          </p:nvSpPr>
          <p:spPr>
            <a:xfrm>
              <a:off x="-1" y="635896"/>
              <a:ext cx="1933907" cy="447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Bebas"/>
                  <a:ea typeface="Bebas"/>
                  <a:cs typeface="Bebas"/>
                  <a:sym typeface="Bebas"/>
                </a:defRPr>
              </a:lvl1pPr>
            </a:lstStyle>
            <a:p>
              <a:pPr/>
              <a:r>
                <a:t>人</a:t>
              </a:r>
            </a:p>
          </p:txBody>
        </p:sp>
      </p:grpSp>
      <p:grpSp>
        <p:nvGrpSpPr>
          <p:cNvPr id="264" name="Group 264"/>
          <p:cNvGrpSpPr/>
          <p:nvPr/>
        </p:nvGrpSpPr>
        <p:grpSpPr>
          <a:xfrm>
            <a:off x="8147053" y="3333811"/>
            <a:ext cx="1933908" cy="1718839"/>
            <a:chOff x="0" y="0"/>
            <a:chExt cx="1933906" cy="1718838"/>
          </a:xfrm>
        </p:grpSpPr>
        <p:sp>
          <p:nvSpPr>
            <p:cNvPr id="262" name="Shape 262"/>
            <p:cNvSpPr/>
            <p:nvPr/>
          </p:nvSpPr>
          <p:spPr>
            <a:xfrm>
              <a:off x="9119" y="-1"/>
              <a:ext cx="1914270" cy="1718839"/>
            </a:xfrm>
            <a:custGeom>
              <a:avLst/>
              <a:gdLst/>
              <a:ahLst/>
              <a:cxnLst>
                <a:cxn ang="0">
                  <a:pos x="wd2" y="hd2"/>
                </a:cxn>
                <a:cxn ang="5400000">
                  <a:pos x="wd2" y="hd2"/>
                </a:cxn>
                <a:cxn ang="10800000">
                  <a:pos x="wd2" y="hd2"/>
                </a:cxn>
                <a:cxn ang="16200000">
                  <a:pos x="wd2" y="hd2"/>
                </a:cxn>
              </a:cxnLst>
              <a:rect l="0" t="0" r="r" b="b"/>
              <a:pathLst>
                <a:path w="21379" h="21600" fill="norm" stroke="1" extrusionOk="0">
                  <a:moveTo>
                    <a:pt x="6464" y="0"/>
                  </a:moveTo>
                  <a:cubicBezTo>
                    <a:pt x="9272" y="0"/>
                    <a:pt x="12079" y="0"/>
                    <a:pt x="14887" y="0"/>
                  </a:cubicBezTo>
                  <a:cubicBezTo>
                    <a:pt x="15702" y="51"/>
                    <a:pt x="16472" y="511"/>
                    <a:pt x="16879" y="1277"/>
                  </a:cubicBezTo>
                  <a:cubicBezTo>
                    <a:pt x="18283" y="4034"/>
                    <a:pt x="19687" y="6740"/>
                    <a:pt x="21090" y="9498"/>
                  </a:cubicBezTo>
                  <a:cubicBezTo>
                    <a:pt x="21453" y="10315"/>
                    <a:pt x="21498" y="11285"/>
                    <a:pt x="21090" y="12102"/>
                  </a:cubicBezTo>
                  <a:cubicBezTo>
                    <a:pt x="16879" y="20323"/>
                    <a:pt x="16879" y="20323"/>
                    <a:pt x="16879" y="20323"/>
                  </a:cubicBezTo>
                  <a:cubicBezTo>
                    <a:pt x="16472" y="21089"/>
                    <a:pt x="15702" y="21600"/>
                    <a:pt x="14887" y="21600"/>
                  </a:cubicBezTo>
                  <a:cubicBezTo>
                    <a:pt x="6509" y="21600"/>
                    <a:pt x="6509" y="21600"/>
                    <a:pt x="6509" y="21600"/>
                  </a:cubicBezTo>
                  <a:cubicBezTo>
                    <a:pt x="5694" y="21600"/>
                    <a:pt x="4924" y="21089"/>
                    <a:pt x="4472" y="20323"/>
                  </a:cubicBezTo>
                  <a:cubicBezTo>
                    <a:pt x="2389" y="16187"/>
                    <a:pt x="2389" y="16187"/>
                    <a:pt x="2389" y="16187"/>
                  </a:cubicBezTo>
                  <a:cubicBezTo>
                    <a:pt x="306" y="12102"/>
                    <a:pt x="306" y="12102"/>
                    <a:pt x="306" y="12102"/>
                  </a:cubicBezTo>
                  <a:cubicBezTo>
                    <a:pt x="-102" y="11336"/>
                    <a:pt x="-102" y="10315"/>
                    <a:pt x="306" y="9498"/>
                  </a:cubicBezTo>
                  <a:cubicBezTo>
                    <a:pt x="4472" y="1277"/>
                    <a:pt x="4472" y="1277"/>
                    <a:pt x="4472" y="1277"/>
                  </a:cubicBezTo>
                  <a:cubicBezTo>
                    <a:pt x="4924" y="511"/>
                    <a:pt x="5694" y="51"/>
                    <a:pt x="6464" y="0"/>
                  </a:cubicBezTo>
                  <a:close/>
                </a:path>
              </a:pathLst>
            </a:custGeom>
            <a:solidFill>
              <a:srgbClr val="2ABDC7"/>
            </a:solidFill>
            <a:ln w="12700" cap="flat">
              <a:noFill/>
              <a:miter lim="400000"/>
            </a:ln>
            <a:effectLst>
              <a:outerShdw sx="100000" sy="100000" kx="0" ky="0" algn="b" rotWithShape="0" blurRad="241300" dist="38100" dir="5400000">
                <a:srgbClr val="000000">
                  <a:alpha val="10000"/>
                </a:srgbClr>
              </a:outerShdw>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263" name="Shape 263"/>
            <p:cNvSpPr/>
            <p:nvPr/>
          </p:nvSpPr>
          <p:spPr>
            <a:xfrm>
              <a:off x="-1" y="635896"/>
              <a:ext cx="1933907" cy="447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Bebas"/>
                  <a:ea typeface="Bebas"/>
                  <a:cs typeface="Bebas"/>
                  <a:sym typeface="Bebas"/>
                </a:defRPr>
              </a:lvl1pPr>
            </a:lstStyle>
            <a:p>
              <a:pPr/>
              <a:r>
                <a:t>物</a:t>
              </a:r>
            </a:p>
          </p:txBody>
        </p:sp>
      </p:grpSp>
      <p:sp>
        <p:nvSpPr>
          <p:cNvPr id="265" name="Shape 265"/>
          <p:cNvSpPr/>
          <p:nvPr/>
        </p:nvSpPr>
        <p:spPr>
          <a:xfrm>
            <a:off x="4710429" y="1275962"/>
            <a:ext cx="2771137"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000">
                <a:latin typeface="+mn-lt"/>
                <a:ea typeface="+mn-ea"/>
                <a:cs typeface="+mn-cs"/>
                <a:sym typeface="DengXian"/>
              </a:defRPr>
            </a:lvl1pPr>
          </a:lstStyle>
          <a:p>
            <a:pPr/>
            <a:r>
              <a:t>企业安全的根源</a:t>
            </a:r>
          </a:p>
        </p:txBody>
      </p:sp>
      <p:sp>
        <p:nvSpPr>
          <p:cNvPr id="266" name="Shape 266"/>
          <p:cNvSpPr/>
          <p:nvPr/>
        </p:nvSpPr>
        <p:spPr>
          <a:xfrm>
            <a:off x="2228636" y="4457296"/>
            <a:ext cx="1698706"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latin typeface="+mn-lt"/>
                <a:ea typeface="+mn-ea"/>
                <a:cs typeface="+mn-cs"/>
                <a:sym typeface="DengXian"/>
              </a:defRPr>
            </a:pPr>
            <a:r>
              <a:t>程序由人开发</a:t>
            </a:r>
          </a:p>
          <a:p>
            <a:pPr>
              <a:defRPr sz="2000">
                <a:latin typeface="+mn-lt"/>
                <a:ea typeface="+mn-ea"/>
                <a:cs typeface="+mn-cs"/>
                <a:sym typeface="DengXian"/>
              </a:defRPr>
            </a:pPr>
            <a:r>
              <a:t>应用由人操作</a:t>
            </a:r>
          </a:p>
          <a:p>
            <a:pPr>
              <a:defRPr sz="2000">
                <a:latin typeface="+mn-lt"/>
                <a:ea typeface="+mn-ea"/>
                <a:cs typeface="+mn-cs"/>
                <a:sym typeface="DengXian"/>
              </a:defRPr>
            </a:pPr>
            <a:r>
              <a:t>网络由人使用</a:t>
            </a:r>
          </a:p>
          <a:p>
            <a:pPr>
              <a:defRPr sz="2000">
                <a:latin typeface="+mn-lt"/>
                <a:ea typeface="+mn-ea"/>
                <a:cs typeface="+mn-cs"/>
                <a:sym typeface="DengXian"/>
              </a:defRPr>
            </a:pPr>
            <a:r>
              <a:t>信息由人掌握</a:t>
            </a:r>
          </a:p>
          <a:p>
            <a:pPr>
              <a:defRPr sz="2000">
                <a:latin typeface="+mn-lt"/>
                <a:ea typeface="+mn-ea"/>
                <a:cs typeface="+mn-cs"/>
                <a:sym typeface="DengXian"/>
              </a:defRPr>
            </a:pPr>
            <a:r>
              <a:t>企业由人管理</a:t>
            </a:r>
          </a:p>
        </p:txBody>
      </p:sp>
      <p:sp>
        <p:nvSpPr>
          <p:cNvPr id="267" name="Shape 267"/>
          <p:cNvSpPr/>
          <p:nvPr/>
        </p:nvSpPr>
        <p:spPr>
          <a:xfrm>
            <a:off x="8518652" y="4457296"/>
            <a:ext cx="1190706"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latin typeface="+mn-lt"/>
                <a:ea typeface="+mn-ea"/>
                <a:cs typeface="+mn-cs"/>
                <a:sym typeface="DengXian"/>
              </a:defRPr>
            </a:pPr>
            <a:r>
              <a:t>程序是物</a:t>
            </a:r>
          </a:p>
          <a:p>
            <a:pPr>
              <a:defRPr sz="2000">
                <a:latin typeface="+mn-lt"/>
                <a:ea typeface="+mn-ea"/>
                <a:cs typeface="+mn-cs"/>
                <a:sym typeface="DengXian"/>
              </a:defRPr>
            </a:pPr>
            <a:r>
              <a:t>应用是物</a:t>
            </a:r>
          </a:p>
          <a:p>
            <a:pPr>
              <a:defRPr sz="2000">
                <a:latin typeface="+mn-lt"/>
                <a:ea typeface="+mn-ea"/>
                <a:cs typeface="+mn-cs"/>
                <a:sym typeface="DengXian"/>
              </a:defRPr>
            </a:pPr>
            <a:r>
              <a:t>网络是物</a:t>
            </a:r>
          </a:p>
          <a:p>
            <a:pPr>
              <a:defRPr sz="2000">
                <a:latin typeface="+mn-lt"/>
                <a:ea typeface="+mn-ea"/>
                <a:cs typeface="+mn-cs"/>
                <a:sym typeface="DengXian"/>
              </a:defRPr>
            </a:pPr>
            <a:r>
              <a:t>信息是物</a:t>
            </a:r>
          </a:p>
          <a:p>
            <a:pPr>
              <a:defRPr sz="2000">
                <a:latin typeface="+mn-lt"/>
                <a:ea typeface="+mn-ea"/>
                <a:cs typeface="+mn-cs"/>
                <a:sym typeface="DengXian"/>
              </a:defRPr>
            </a:pPr>
            <a:r>
              <a:t>企业由物</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61"/>
                                        </p:tgtEl>
                                        <p:attrNameLst>
                                          <p:attrName>style.visibility</p:attrName>
                                        </p:attrNameLst>
                                      </p:cBhvr>
                                      <p:to>
                                        <p:strVal val="visible"/>
                                      </p:to>
                                    </p:set>
                                    <p:animEffect filter="dissolve" transition="in">
                                      <p:cBhvr>
                                        <p:cTn id="7" dur="500"/>
                                        <p:tgtEl>
                                          <p:spTgt spid="261"/>
                                        </p:tgtEl>
                                      </p:cBhvr>
                                    </p:animEffect>
                                  </p:childTnLst>
                                </p:cTn>
                              </p:par>
                            </p:childTnLst>
                          </p:cTn>
                        </p:par>
                        <p:par>
                          <p:cTn id="8" fill="hold">
                            <p:stCondLst>
                              <p:cond delay="0"/>
                            </p:stCondLst>
                            <p:childTnLst>
                              <p:par>
                                <p:cTn id="9" presetClass="path" nodeType="afterEffect" presetSubtype="0" presetID="-1" grpId="2" decel="50000" fill="hold">
                                  <p:stCondLst>
                                    <p:cond delay="0"/>
                                  </p:stCondLst>
                                  <p:childTnLst>
                                    <p:animMotion path="M 0.000000 0.000000 L 0.000000 -0.187030" origin="layout" pathEditMode="relative">
                                      <p:cBhvr>
                                        <p:cTn id="10" dur="750" fill="hold"/>
                                        <p:tgtEl>
                                          <p:spTgt spid="261"/>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32" presetID="4" grpId="3" fill="hold">
                                  <p:stCondLst>
                                    <p:cond delay="0"/>
                                  </p:stCondLst>
                                  <p:iterate type="el" backwards="0">
                                    <p:tmAbs val="0"/>
                                  </p:iterate>
                                  <p:childTnLst>
                                    <p:set>
                                      <p:cBhvr>
                                        <p:cTn id="14" fill="hold"/>
                                        <p:tgtEl>
                                          <p:spTgt spid="266"/>
                                        </p:tgtEl>
                                        <p:attrNameLst>
                                          <p:attrName>style.visibility</p:attrName>
                                        </p:attrNameLst>
                                      </p:cBhvr>
                                      <p:to>
                                        <p:strVal val="visible"/>
                                      </p:to>
                                    </p:set>
                                    <p:animEffect filter="box(out)" transition="in">
                                      <p:cBhvr>
                                        <p:cTn id="15" dur="1000"/>
                                        <p:tgtEl>
                                          <p:spTgt spid="266"/>
                                        </p:tgtEl>
                                      </p:cBhvr>
                                    </p:animEffect>
                                  </p:childTnLst>
                                </p:cTn>
                              </p:par>
                            </p:childTnLst>
                          </p:cTn>
                        </p:par>
                        <p:par>
                          <p:cTn id="16" fill="hold">
                            <p:stCondLst>
                              <p:cond delay="1000"/>
                            </p:stCondLst>
                            <p:childTnLst>
                              <p:par>
                                <p:cTn id="17" presetClass="entr" nodeType="afterEffect" presetID="9" grpId="4" fill="hold">
                                  <p:stCondLst>
                                    <p:cond delay="0"/>
                                  </p:stCondLst>
                                  <p:iterate type="el" backwards="0">
                                    <p:tmAbs val="0"/>
                                  </p:iterate>
                                  <p:childTnLst>
                                    <p:set>
                                      <p:cBhvr>
                                        <p:cTn id="18" fill="hold"/>
                                        <p:tgtEl>
                                          <p:spTgt spid="264"/>
                                        </p:tgtEl>
                                        <p:attrNameLst>
                                          <p:attrName>style.visibility</p:attrName>
                                        </p:attrNameLst>
                                      </p:cBhvr>
                                      <p:to>
                                        <p:strVal val="visible"/>
                                      </p:to>
                                    </p:set>
                                    <p:animEffect filter="dissolve" transition="in">
                                      <p:cBhvr>
                                        <p:cTn id="19" dur="500"/>
                                        <p:tgtEl>
                                          <p:spTgt spid="264"/>
                                        </p:tgtEl>
                                      </p:cBhvr>
                                    </p:animEffect>
                                  </p:childTnLst>
                                </p:cTn>
                              </p:par>
                            </p:childTnLst>
                          </p:cTn>
                        </p:par>
                        <p:par>
                          <p:cTn id="20" fill="hold">
                            <p:stCondLst>
                              <p:cond delay="0"/>
                            </p:stCondLst>
                            <p:childTnLst>
                              <p:par>
                                <p:cTn id="21" presetClass="path" nodeType="afterEffect" presetSubtype="0" presetID="-1" grpId="5" decel="50000" fill="hold">
                                  <p:stCondLst>
                                    <p:cond delay="0"/>
                                  </p:stCondLst>
                                  <p:childTnLst>
                                    <p:animMotion path="M 0.000000 0.000000 L 0.000000 -0.187030" origin="layout" pathEditMode="relative">
                                      <p:cBhvr>
                                        <p:cTn id="22" dur="750" fill="hold"/>
                                        <p:tgtEl>
                                          <p:spTgt spid="26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6" fill="hold">
                                  <p:stCondLst>
                                    <p:cond delay="0"/>
                                  </p:stCondLst>
                                  <p:iterate type="el" backwards="0">
                                    <p:tmAbs val="0"/>
                                  </p:iterate>
                                  <p:childTnLst>
                                    <p:set>
                                      <p:cBhvr>
                                        <p:cTn id="26" fill="hold"/>
                                        <p:tgtEl>
                                          <p:spTgt spid="267"/>
                                        </p:tgtEl>
                                        <p:attrNameLst>
                                          <p:attrName>style.visibility</p:attrName>
                                        </p:attrNameLst>
                                      </p:cBhvr>
                                      <p:to>
                                        <p:strVal val="visible"/>
                                      </p:to>
                                    </p:set>
                                    <p:animEffect filter="box(out)" transition="in">
                                      <p:cBhvr>
                                        <p:cTn id="27"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6" grpId="3"/>
      <p:bldP build="whole" bldLvl="1" animBg="1" rev="0" advAuto="0" spid="261" grpId="1"/>
      <p:bldP build="whole" bldLvl="1" animBg="1" rev="0" advAuto="0" spid="264" grpId="4"/>
      <p:bldP build="whole" bldLvl="1" animBg="1" rev="0" advAuto="0" spid="267" grpId="6"/>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17" name="Group 317"/>
          <p:cNvGrpSpPr/>
          <p:nvPr/>
        </p:nvGrpSpPr>
        <p:grpSpPr>
          <a:xfrm>
            <a:off x="2014550" y="1583135"/>
            <a:ext cx="9106629" cy="4273026"/>
            <a:chOff x="-2" y="-1"/>
            <a:chExt cx="9106628" cy="4273025"/>
          </a:xfrm>
        </p:grpSpPr>
        <p:sp>
          <p:nvSpPr>
            <p:cNvPr id="269" name="Shape 269"/>
            <p:cNvSpPr/>
            <p:nvPr/>
          </p:nvSpPr>
          <p:spPr>
            <a:xfrm>
              <a:off x="2316565" y="3298504"/>
              <a:ext cx="4473495" cy="974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01"/>
                  </a:moveTo>
                  <a:cubicBezTo>
                    <a:pt x="0" y="4756"/>
                    <a:pt x="1033" y="0"/>
                    <a:pt x="2324" y="0"/>
                  </a:cubicBezTo>
                  <a:cubicBezTo>
                    <a:pt x="19233" y="0"/>
                    <a:pt x="19233" y="0"/>
                    <a:pt x="19233" y="0"/>
                  </a:cubicBezTo>
                  <a:cubicBezTo>
                    <a:pt x="20524" y="0"/>
                    <a:pt x="21600" y="4756"/>
                    <a:pt x="21600" y="10701"/>
                  </a:cubicBezTo>
                  <a:cubicBezTo>
                    <a:pt x="21600" y="10701"/>
                    <a:pt x="21600" y="10701"/>
                    <a:pt x="21600" y="10701"/>
                  </a:cubicBezTo>
                  <a:cubicBezTo>
                    <a:pt x="21600" y="16646"/>
                    <a:pt x="20524" y="21600"/>
                    <a:pt x="19233" y="21600"/>
                  </a:cubicBezTo>
                  <a:cubicBezTo>
                    <a:pt x="2324" y="21600"/>
                    <a:pt x="2324" y="21600"/>
                    <a:pt x="2324" y="21600"/>
                  </a:cubicBezTo>
                  <a:cubicBezTo>
                    <a:pt x="1033" y="21600"/>
                    <a:pt x="0" y="16646"/>
                    <a:pt x="0" y="10701"/>
                  </a:cubicBezTo>
                  <a:close/>
                </a:path>
              </a:pathLst>
            </a:custGeom>
            <a:solidFill>
              <a:srgbClr val="44546A"/>
            </a:solidFill>
            <a:ln w="12700" cap="flat">
              <a:noFill/>
              <a:miter lim="400000"/>
            </a:ln>
            <a:effectLst/>
          </p:spPr>
          <p:txBody>
            <a:bodyPr wrap="square" lIns="45718" tIns="45718" rIns="45718" bIns="45718" numCol="1" anchor="t">
              <a:noAutofit/>
            </a:bodyPr>
            <a:lstStyle/>
            <a:p>
              <a:pPr>
                <a:lnSpc>
                  <a:spcPct val="150000"/>
                </a:lnSpc>
                <a:defRPr>
                  <a:latin typeface="Arial"/>
                  <a:ea typeface="Arial"/>
                  <a:cs typeface="Arial"/>
                  <a:sym typeface="Arial"/>
                </a:defRPr>
              </a:pPr>
            </a:p>
          </p:txBody>
        </p:sp>
        <p:grpSp>
          <p:nvGrpSpPr>
            <p:cNvPr id="272" name="Group 272"/>
            <p:cNvGrpSpPr/>
            <p:nvPr/>
          </p:nvGrpSpPr>
          <p:grpSpPr>
            <a:xfrm>
              <a:off x="4618475" y="2165551"/>
              <a:ext cx="4473501" cy="974523"/>
              <a:chOff x="0" y="-1"/>
              <a:chExt cx="4473500" cy="974522"/>
            </a:xfrm>
          </p:grpSpPr>
          <p:sp>
            <p:nvSpPr>
              <p:cNvPr id="270" name="Shape 270"/>
              <p:cNvSpPr/>
              <p:nvPr/>
            </p:nvSpPr>
            <p:spPr>
              <a:xfrm>
                <a:off x="-1" y="-2"/>
                <a:ext cx="4473501" cy="974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01"/>
                    </a:moveTo>
                    <a:cubicBezTo>
                      <a:pt x="0" y="4756"/>
                      <a:pt x="1033" y="0"/>
                      <a:pt x="2324" y="0"/>
                    </a:cubicBezTo>
                    <a:cubicBezTo>
                      <a:pt x="19233" y="0"/>
                      <a:pt x="19233" y="0"/>
                      <a:pt x="19233" y="0"/>
                    </a:cubicBezTo>
                    <a:cubicBezTo>
                      <a:pt x="20524" y="0"/>
                      <a:pt x="21600" y="4756"/>
                      <a:pt x="21600" y="10701"/>
                    </a:cubicBezTo>
                    <a:cubicBezTo>
                      <a:pt x="21600" y="10701"/>
                      <a:pt x="21600" y="10701"/>
                      <a:pt x="21600" y="10701"/>
                    </a:cubicBezTo>
                    <a:cubicBezTo>
                      <a:pt x="21600" y="16646"/>
                      <a:pt x="20524" y="21600"/>
                      <a:pt x="19233" y="21600"/>
                    </a:cubicBezTo>
                    <a:cubicBezTo>
                      <a:pt x="2324" y="21600"/>
                      <a:pt x="2324" y="21600"/>
                      <a:pt x="2324" y="21600"/>
                    </a:cubicBezTo>
                    <a:cubicBezTo>
                      <a:pt x="1033" y="21600"/>
                      <a:pt x="0" y="16646"/>
                      <a:pt x="0" y="10701"/>
                    </a:cubicBezTo>
                    <a:close/>
                  </a:path>
                </a:pathLst>
              </a:custGeom>
              <a:solidFill>
                <a:srgbClr val="0070C0"/>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271" name="Shape 271"/>
              <p:cNvSpPr/>
              <p:nvPr/>
            </p:nvSpPr>
            <p:spPr>
              <a:xfrm>
                <a:off x="3563947" y="53830"/>
                <a:ext cx="846443" cy="850155"/>
              </a:xfrm>
              <a:prstGeom prst="ellipse">
                <a:avLst/>
              </a:prstGeom>
              <a:solidFill>
                <a:srgbClr val="B4C7E7"/>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grpSp>
          <p:nvGrpSpPr>
            <p:cNvPr id="275" name="Group 275"/>
            <p:cNvGrpSpPr/>
            <p:nvPr/>
          </p:nvGrpSpPr>
          <p:grpSpPr>
            <a:xfrm>
              <a:off x="-3" y="2145789"/>
              <a:ext cx="4473502" cy="981949"/>
              <a:chOff x="0" y="-1"/>
              <a:chExt cx="4473500" cy="981948"/>
            </a:xfrm>
          </p:grpSpPr>
          <p:sp>
            <p:nvSpPr>
              <p:cNvPr id="273" name="Shape 273"/>
              <p:cNvSpPr/>
              <p:nvPr/>
            </p:nvSpPr>
            <p:spPr>
              <a:xfrm>
                <a:off x="-1" y="-2"/>
                <a:ext cx="4473501" cy="981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691"/>
                      <a:pt x="20524" y="21600"/>
                      <a:pt x="19233" y="21600"/>
                    </a:cubicBezTo>
                    <a:cubicBezTo>
                      <a:pt x="2324" y="21600"/>
                      <a:pt x="2324" y="21600"/>
                      <a:pt x="2324" y="21600"/>
                    </a:cubicBezTo>
                    <a:cubicBezTo>
                      <a:pt x="1033" y="21600"/>
                      <a:pt x="0" y="16691"/>
                      <a:pt x="0" y="10800"/>
                    </a:cubicBezTo>
                    <a:cubicBezTo>
                      <a:pt x="0" y="10800"/>
                      <a:pt x="0" y="10800"/>
                      <a:pt x="0" y="10800"/>
                    </a:cubicBezTo>
                    <a:cubicBezTo>
                      <a:pt x="0" y="4909"/>
                      <a:pt x="1033" y="0"/>
                      <a:pt x="2324" y="0"/>
                    </a:cubicBezTo>
                    <a:cubicBezTo>
                      <a:pt x="19233" y="0"/>
                      <a:pt x="19233" y="0"/>
                      <a:pt x="19233" y="0"/>
                    </a:cubicBezTo>
                    <a:cubicBezTo>
                      <a:pt x="20524" y="0"/>
                      <a:pt x="21600" y="4909"/>
                      <a:pt x="21600" y="10800"/>
                    </a:cubicBezTo>
                    <a:close/>
                  </a:path>
                </a:pathLst>
              </a:custGeom>
              <a:solidFill>
                <a:schemeClr val="accent5"/>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274" name="Shape 274"/>
              <p:cNvSpPr/>
              <p:nvPr/>
            </p:nvSpPr>
            <p:spPr>
              <a:xfrm>
                <a:off x="61254" y="79818"/>
                <a:ext cx="846443" cy="840873"/>
              </a:xfrm>
              <a:prstGeom prst="ellipse">
                <a:avLst/>
              </a:prstGeom>
              <a:solidFill>
                <a:srgbClr val="C9C9C9"/>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grpSp>
          <p:nvGrpSpPr>
            <p:cNvPr id="278" name="Group 278"/>
            <p:cNvGrpSpPr/>
            <p:nvPr/>
          </p:nvGrpSpPr>
          <p:grpSpPr>
            <a:xfrm>
              <a:off x="4633125" y="1082174"/>
              <a:ext cx="4473501" cy="974523"/>
              <a:chOff x="0" y="-1"/>
              <a:chExt cx="4473500" cy="974522"/>
            </a:xfrm>
          </p:grpSpPr>
          <p:sp>
            <p:nvSpPr>
              <p:cNvPr id="276" name="Shape 276"/>
              <p:cNvSpPr/>
              <p:nvPr/>
            </p:nvSpPr>
            <p:spPr>
              <a:xfrm>
                <a:off x="-1" y="-2"/>
                <a:ext cx="4473501" cy="974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01"/>
                    </a:moveTo>
                    <a:cubicBezTo>
                      <a:pt x="0" y="4756"/>
                      <a:pt x="1033" y="0"/>
                      <a:pt x="2324" y="0"/>
                    </a:cubicBezTo>
                    <a:cubicBezTo>
                      <a:pt x="19233" y="0"/>
                      <a:pt x="19233" y="0"/>
                      <a:pt x="19233" y="0"/>
                    </a:cubicBezTo>
                    <a:cubicBezTo>
                      <a:pt x="20524" y="0"/>
                      <a:pt x="21600" y="4756"/>
                      <a:pt x="21600" y="10701"/>
                    </a:cubicBezTo>
                    <a:cubicBezTo>
                      <a:pt x="21600" y="10701"/>
                      <a:pt x="21600" y="10701"/>
                      <a:pt x="21600" y="10701"/>
                    </a:cubicBezTo>
                    <a:cubicBezTo>
                      <a:pt x="21600" y="16646"/>
                      <a:pt x="20524" y="21600"/>
                      <a:pt x="19233" y="21600"/>
                    </a:cubicBezTo>
                    <a:cubicBezTo>
                      <a:pt x="2324" y="21600"/>
                      <a:pt x="2324" y="21600"/>
                      <a:pt x="2324" y="21600"/>
                    </a:cubicBezTo>
                    <a:cubicBezTo>
                      <a:pt x="1033" y="21600"/>
                      <a:pt x="0" y="16646"/>
                      <a:pt x="0" y="10701"/>
                    </a:cubicBezTo>
                    <a:close/>
                  </a:path>
                </a:pathLst>
              </a:custGeom>
              <a:solidFill>
                <a:schemeClr val="accent5"/>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277" name="Shape 277"/>
              <p:cNvSpPr/>
              <p:nvPr/>
            </p:nvSpPr>
            <p:spPr>
              <a:xfrm>
                <a:off x="3563947" y="53831"/>
                <a:ext cx="846443" cy="848299"/>
              </a:xfrm>
              <a:prstGeom prst="ellipse">
                <a:avLst/>
              </a:prstGeom>
              <a:solidFill>
                <a:srgbClr val="9DC3E6"/>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grpSp>
          <p:nvGrpSpPr>
            <p:cNvPr id="281" name="Group 281"/>
            <p:cNvGrpSpPr/>
            <p:nvPr/>
          </p:nvGrpSpPr>
          <p:grpSpPr>
            <a:xfrm>
              <a:off x="-3" y="1072894"/>
              <a:ext cx="4473502" cy="983804"/>
              <a:chOff x="0" y="-1"/>
              <a:chExt cx="4473500" cy="983803"/>
            </a:xfrm>
          </p:grpSpPr>
          <p:sp>
            <p:nvSpPr>
              <p:cNvPr id="279" name="Shape 279"/>
              <p:cNvSpPr/>
              <p:nvPr/>
            </p:nvSpPr>
            <p:spPr>
              <a:xfrm>
                <a:off x="-1" y="-2"/>
                <a:ext cx="4473501" cy="9838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691"/>
                      <a:pt x="20524" y="21600"/>
                      <a:pt x="19233" y="21600"/>
                    </a:cubicBezTo>
                    <a:cubicBezTo>
                      <a:pt x="2324" y="21600"/>
                      <a:pt x="2324" y="21600"/>
                      <a:pt x="2324" y="21600"/>
                    </a:cubicBezTo>
                    <a:cubicBezTo>
                      <a:pt x="1033" y="21600"/>
                      <a:pt x="0" y="16691"/>
                      <a:pt x="0" y="10800"/>
                    </a:cubicBezTo>
                    <a:cubicBezTo>
                      <a:pt x="0" y="10800"/>
                      <a:pt x="0" y="10800"/>
                      <a:pt x="0" y="10800"/>
                    </a:cubicBezTo>
                    <a:cubicBezTo>
                      <a:pt x="0" y="4909"/>
                      <a:pt x="1033" y="0"/>
                      <a:pt x="2324" y="0"/>
                    </a:cubicBezTo>
                    <a:cubicBezTo>
                      <a:pt x="19233" y="0"/>
                      <a:pt x="19233" y="0"/>
                      <a:pt x="19233" y="0"/>
                    </a:cubicBezTo>
                    <a:cubicBezTo>
                      <a:pt x="20524" y="0"/>
                      <a:pt x="21600" y="4909"/>
                      <a:pt x="21600" y="10800"/>
                    </a:cubicBezTo>
                    <a:close/>
                  </a:path>
                </a:pathLst>
              </a:custGeom>
              <a:solidFill>
                <a:srgbClr val="06A5BB"/>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280" name="Shape 280"/>
              <p:cNvSpPr/>
              <p:nvPr/>
            </p:nvSpPr>
            <p:spPr>
              <a:xfrm>
                <a:off x="61254" y="79816"/>
                <a:ext cx="846443" cy="840873"/>
              </a:xfrm>
              <a:prstGeom prst="ellipse">
                <a:avLst/>
              </a:prstGeom>
              <a:solidFill>
                <a:srgbClr val="7CD8D9"/>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grpSp>
          <p:nvGrpSpPr>
            <p:cNvPr id="284" name="Group 284"/>
            <p:cNvGrpSpPr/>
            <p:nvPr/>
          </p:nvGrpSpPr>
          <p:grpSpPr>
            <a:xfrm>
              <a:off x="4633125" y="9277"/>
              <a:ext cx="4473501" cy="974525"/>
              <a:chOff x="0" y="-1"/>
              <a:chExt cx="4473500" cy="974524"/>
            </a:xfrm>
          </p:grpSpPr>
          <p:sp>
            <p:nvSpPr>
              <p:cNvPr id="282" name="Shape 282"/>
              <p:cNvSpPr/>
              <p:nvPr/>
            </p:nvSpPr>
            <p:spPr>
              <a:xfrm>
                <a:off x="-1" y="-3"/>
                <a:ext cx="4473501" cy="974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01"/>
                    </a:moveTo>
                    <a:cubicBezTo>
                      <a:pt x="0" y="4756"/>
                      <a:pt x="1033" y="0"/>
                      <a:pt x="2324" y="0"/>
                    </a:cubicBezTo>
                    <a:cubicBezTo>
                      <a:pt x="19233" y="0"/>
                      <a:pt x="19233" y="0"/>
                      <a:pt x="19233" y="0"/>
                    </a:cubicBezTo>
                    <a:cubicBezTo>
                      <a:pt x="20524" y="0"/>
                      <a:pt x="21600" y="4756"/>
                      <a:pt x="21600" y="10701"/>
                    </a:cubicBezTo>
                    <a:cubicBezTo>
                      <a:pt x="21600" y="10701"/>
                      <a:pt x="21600" y="10701"/>
                      <a:pt x="21600" y="10701"/>
                    </a:cubicBezTo>
                    <a:cubicBezTo>
                      <a:pt x="21600" y="16646"/>
                      <a:pt x="20524" y="21600"/>
                      <a:pt x="19233" y="21600"/>
                    </a:cubicBezTo>
                    <a:cubicBezTo>
                      <a:pt x="2324" y="21600"/>
                      <a:pt x="2324" y="21600"/>
                      <a:pt x="2324" y="21600"/>
                    </a:cubicBezTo>
                    <a:cubicBezTo>
                      <a:pt x="1033" y="21600"/>
                      <a:pt x="0" y="16646"/>
                      <a:pt x="0" y="10701"/>
                    </a:cubicBezTo>
                    <a:close/>
                  </a:path>
                </a:pathLst>
              </a:custGeom>
              <a:solidFill>
                <a:srgbClr val="00B0F0"/>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283" name="Shape 283"/>
              <p:cNvSpPr/>
              <p:nvPr/>
            </p:nvSpPr>
            <p:spPr>
              <a:xfrm>
                <a:off x="3563947" y="53830"/>
                <a:ext cx="846443" cy="848299"/>
              </a:xfrm>
              <a:prstGeom prst="ellipse">
                <a:avLst/>
              </a:prstGeom>
              <a:solidFill>
                <a:srgbClr val="DAE3F3"/>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grpSp>
          <p:nvGrpSpPr>
            <p:cNvPr id="287" name="Group 287"/>
            <p:cNvGrpSpPr/>
            <p:nvPr/>
          </p:nvGrpSpPr>
          <p:grpSpPr>
            <a:xfrm>
              <a:off x="-3" y="-2"/>
              <a:ext cx="4473502" cy="983805"/>
              <a:chOff x="0" y="0"/>
              <a:chExt cx="4473500" cy="983804"/>
            </a:xfrm>
          </p:grpSpPr>
          <p:sp>
            <p:nvSpPr>
              <p:cNvPr id="285" name="Shape 285"/>
              <p:cNvSpPr/>
              <p:nvPr/>
            </p:nvSpPr>
            <p:spPr>
              <a:xfrm>
                <a:off x="-1" y="-1"/>
                <a:ext cx="4473501" cy="9838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691"/>
                      <a:pt x="20524" y="21600"/>
                      <a:pt x="19233" y="21600"/>
                    </a:cubicBezTo>
                    <a:cubicBezTo>
                      <a:pt x="2324" y="21600"/>
                      <a:pt x="2324" y="21600"/>
                      <a:pt x="2324" y="21600"/>
                    </a:cubicBezTo>
                    <a:cubicBezTo>
                      <a:pt x="1033" y="21600"/>
                      <a:pt x="0" y="16691"/>
                      <a:pt x="0" y="10800"/>
                    </a:cubicBezTo>
                    <a:cubicBezTo>
                      <a:pt x="0" y="10800"/>
                      <a:pt x="0" y="10800"/>
                      <a:pt x="0" y="10800"/>
                    </a:cubicBezTo>
                    <a:cubicBezTo>
                      <a:pt x="0" y="4909"/>
                      <a:pt x="1033" y="0"/>
                      <a:pt x="2324" y="0"/>
                    </a:cubicBezTo>
                    <a:cubicBezTo>
                      <a:pt x="19233" y="0"/>
                      <a:pt x="19233" y="0"/>
                      <a:pt x="19233" y="0"/>
                    </a:cubicBezTo>
                    <a:cubicBezTo>
                      <a:pt x="20524" y="0"/>
                      <a:pt x="21600" y="4909"/>
                      <a:pt x="21600" y="10800"/>
                    </a:cubicBezTo>
                    <a:close/>
                  </a:path>
                </a:pathLst>
              </a:custGeom>
              <a:solidFill>
                <a:schemeClr val="accent1"/>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286" name="Shape 286"/>
              <p:cNvSpPr/>
              <p:nvPr/>
            </p:nvSpPr>
            <p:spPr>
              <a:xfrm>
                <a:off x="61254" y="79816"/>
                <a:ext cx="846443" cy="840873"/>
              </a:xfrm>
              <a:prstGeom prst="ellipse">
                <a:avLst/>
              </a:prstGeom>
              <a:solidFill>
                <a:srgbClr val="8FAADC"/>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sp>
          <p:nvSpPr>
            <p:cNvPr id="288" name="Shape 288"/>
            <p:cNvSpPr/>
            <p:nvPr/>
          </p:nvSpPr>
          <p:spPr>
            <a:xfrm>
              <a:off x="6949689" y="3263235"/>
              <a:ext cx="1758955" cy="740636"/>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21491" y="0"/>
                  </a:moveTo>
                  <a:cubicBezTo>
                    <a:pt x="19745" y="0"/>
                    <a:pt x="19745" y="0"/>
                    <a:pt x="19745" y="0"/>
                  </a:cubicBezTo>
                  <a:cubicBezTo>
                    <a:pt x="19855" y="5205"/>
                    <a:pt x="19636" y="8588"/>
                    <a:pt x="18873" y="10410"/>
                  </a:cubicBezTo>
                  <a:cubicBezTo>
                    <a:pt x="18436" y="11711"/>
                    <a:pt x="17673" y="12231"/>
                    <a:pt x="16473" y="12231"/>
                  </a:cubicBezTo>
                  <a:cubicBezTo>
                    <a:pt x="3927" y="12231"/>
                    <a:pt x="3927" y="12231"/>
                    <a:pt x="3927" y="12231"/>
                  </a:cubicBezTo>
                  <a:cubicBezTo>
                    <a:pt x="3927" y="7287"/>
                    <a:pt x="3927" y="7287"/>
                    <a:pt x="3927" y="7287"/>
                  </a:cubicBezTo>
                  <a:cubicBezTo>
                    <a:pt x="0" y="14313"/>
                    <a:pt x="0" y="14313"/>
                    <a:pt x="0" y="14313"/>
                  </a:cubicBezTo>
                  <a:cubicBezTo>
                    <a:pt x="3927" y="21600"/>
                    <a:pt x="3927" y="21600"/>
                    <a:pt x="3927" y="21600"/>
                  </a:cubicBezTo>
                  <a:cubicBezTo>
                    <a:pt x="3927" y="16395"/>
                    <a:pt x="3927" y="16395"/>
                    <a:pt x="3927" y="16395"/>
                  </a:cubicBezTo>
                  <a:cubicBezTo>
                    <a:pt x="16473" y="16395"/>
                    <a:pt x="16473" y="16395"/>
                    <a:pt x="16473" y="16395"/>
                  </a:cubicBezTo>
                  <a:cubicBezTo>
                    <a:pt x="18109" y="16395"/>
                    <a:pt x="19309" y="15354"/>
                    <a:pt x="20182" y="13533"/>
                  </a:cubicBezTo>
                  <a:cubicBezTo>
                    <a:pt x="21491" y="10410"/>
                    <a:pt x="21600" y="5205"/>
                    <a:pt x="21491" y="0"/>
                  </a:cubicBezTo>
                  <a:close/>
                </a:path>
              </a:pathLst>
            </a:custGeom>
            <a:solidFill>
              <a:srgbClr val="E7E6E6"/>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289" name="Shape 289"/>
            <p:cNvSpPr/>
            <p:nvPr/>
          </p:nvSpPr>
          <p:spPr>
            <a:xfrm>
              <a:off x="388696" y="3263235"/>
              <a:ext cx="1758954" cy="740636"/>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32" y="0"/>
                  </a:moveTo>
                  <a:cubicBezTo>
                    <a:pt x="1778" y="0"/>
                    <a:pt x="1778" y="0"/>
                    <a:pt x="1778" y="0"/>
                  </a:cubicBezTo>
                  <a:cubicBezTo>
                    <a:pt x="1668" y="5205"/>
                    <a:pt x="1887" y="8588"/>
                    <a:pt x="2650" y="10410"/>
                  </a:cubicBezTo>
                  <a:cubicBezTo>
                    <a:pt x="3087" y="11711"/>
                    <a:pt x="3850" y="12231"/>
                    <a:pt x="5050" y="12231"/>
                  </a:cubicBezTo>
                  <a:cubicBezTo>
                    <a:pt x="17596" y="12231"/>
                    <a:pt x="17596" y="12231"/>
                    <a:pt x="17596" y="12231"/>
                  </a:cubicBezTo>
                  <a:cubicBezTo>
                    <a:pt x="17596" y="7287"/>
                    <a:pt x="17596" y="7287"/>
                    <a:pt x="17596" y="7287"/>
                  </a:cubicBezTo>
                  <a:cubicBezTo>
                    <a:pt x="21523" y="14313"/>
                    <a:pt x="21523" y="14313"/>
                    <a:pt x="21523" y="14313"/>
                  </a:cubicBezTo>
                  <a:cubicBezTo>
                    <a:pt x="17596" y="21600"/>
                    <a:pt x="17596" y="21600"/>
                    <a:pt x="17596" y="21600"/>
                  </a:cubicBezTo>
                  <a:cubicBezTo>
                    <a:pt x="17596" y="16395"/>
                    <a:pt x="17596" y="16395"/>
                    <a:pt x="17596" y="16395"/>
                  </a:cubicBezTo>
                  <a:cubicBezTo>
                    <a:pt x="5050" y="16395"/>
                    <a:pt x="5050" y="16395"/>
                    <a:pt x="5050" y="16395"/>
                  </a:cubicBezTo>
                  <a:cubicBezTo>
                    <a:pt x="3414" y="16395"/>
                    <a:pt x="2214" y="15354"/>
                    <a:pt x="1341" y="13533"/>
                  </a:cubicBezTo>
                  <a:cubicBezTo>
                    <a:pt x="32" y="10410"/>
                    <a:pt x="-77" y="5205"/>
                    <a:pt x="32" y="0"/>
                  </a:cubicBezTo>
                  <a:close/>
                </a:path>
              </a:pathLst>
            </a:custGeom>
            <a:solidFill>
              <a:srgbClr val="E7E6E6"/>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290" name="Shape 290"/>
            <p:cNvSpPr/>
            <p:nvPr/>
          </p:nvSpPr>
          <p:spPr>
            <a:xfrm>
              <a:off x="1397062" y="231545"/>
              <a:ext cx="2358201"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lnSpc>
                  <a:spcPct val="150000"/>
                </a:lnSpc>
                <a:defRPr sz="2500">
                  <a:solidFill>
                    <a:srgbClr val="FFFFFF"/>
                  </a:solidFill>
                  <a:latin typeface="Arial"/>
                  <a:ea typeface="Arial"/>
                  <a:cs typeface="Arial"/>
                  <a:sym typeface="Arial"/>
                </a:defRPr>
              </a:lvl1pPr>
            </a:lstStyle>
            <a:p>
              <a:pPr/>
              <a:r>
                <a:t>信息</a:t>
              </a:r>
            </a:p>
          </p:txBody>
        </p:sp>
        <p:sp>
          <p:nvSpPr>
            <p:cNvPr id="291" name="Shape 291"/>
            <p:cNvSpPr/>
            <p:nvPr/>
          </p:nvSpPr>
          <p:spPr>
            <a:xfrm>
              <a:off x="1397062" y="1297810"/>
              <a:ext cx="2358201"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lnSpc>
                  <a:spcPct val="150000"/>
                </a:lnSpc>
                <a:defRPr sz="2500">
                  <a:solidFill>
                    <a:srgbClr val="FFFFFF"/>
                  </a:solidFill>
                  <a:latin typeface="Arial"/>
                  <a:ea typeface="Arial"/>
                  <a:cs typeface="Arial"/>
                  <a:sym typeface="Arial"/>
                </a:defRPr>
              </a:lvl1pPr>
            </a:lstStyle>
            <a:p>
              <a:pPr/>
              <a:r>
                <a:t>能力</a:t>
              </a:r>
            </a:p>
          </p:txBody>
        </p:sp>
        <p:sp>
          <p:nvSpPr>
            <p:cNvPr id="292" name="Shape 292"/>
            <p:cNvSpPr/>
            <p:nvPr/>
          </p:nvSpPr>
          <p:spPr>
            <a:xfrm>
              <a:off x="1397062" y="2395492"/>
              <a:ext cx="2358201"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lnSpc>
                  <a:spcPct val="150000"/>
                </a:lnSpc>
                <a:defRPr sz="2500">
                  <a:solidFill>
                    <a:srgbClr val="FFFFFF"/>
                  </a:solidFill>
                  <a:latin typeface="Arial"/>
                  <a:ea typeface="Arial"/>
                  <a:cs typeface="Arial"/>
                  <a:sym typeface="Arial"/>
                </a:defRPr>
              </a:lvl1pPr>
            </a:lstStyle>
            <a:p>
              <a:pPr/>
              <a:r>
                <a:t>敏感程度</a:t>
              </a:r>
            </a:p>
          </p:txBody>
        </p:sp>
        <p:sp>
          <p:nvSpPr>
            <p:cNvPr id="293" name="Shape 293"/>
            <p:cNvSpPr/>
            <p:nvPr/>
          </p:nvSpPr>
          <p:spPr>
            <a:xfrm>
              <a:off x="5351362" y="231545"/>
              <a:ext cx="2358200"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lnSpc>
                  <a:spcPct val="150000"/>
                </a:lnSpc>
                <a:defRPr sz="2500">
                  <a:solidFill>
                    <a:srgbClr val="FFFFFF"/>
                  </a:solidFill>
                  <a:latin typeface="Arial"/>
                  <a:ea typeface="Arial"/>
                  <a:cs typeface="Arial"/>
                  <a:sym typeface="Arial"/>
                </a:defRPr>
              </a:lvl1pPr>
            </a:lstStyle>
            <a:p>
              <a:pPr/>
              <a:r>
                <a:t>时间</a:t>
              </a:r>
            </a:p>
          </p:txBody>
        </p:sp>
        <p:sp>
          <p:nvSpPr>
            <p:cNvPr id="294" name="Shape 294"/>
            <p:cNvSpPr/>
            <p:nvPr/>
          </p:nvSpPr>
          <p:spPr>
            <a:xfrm>
              <a:off x="5351362" y="1297810"/>
              <a:ext cx="2358200"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lnSpc>
                  <a:spcPct val="150000"/>
                </a:lnSpc>
                <a:defRPr sz="2500">
                  <a:solidFill>
                    <a:srgbClr val="FFFFFF"/>
                  </a:solidFill>
                  <a:latin typeface="Arial"/>
                  <a:ea typeface="Arial"/>
                  <a:cs typeface="Arial"/>
                  <a:sym typeface="Arial"/>
                </a:defRPr>
              </a:lvl1pPr>
            </a:lstStyle>
            <a:p>
              <a:pPr/>
              <a:r>
                <a:t>人力</a:t>
              </a:r>
            </a:p>
          </p:txBody>
        </p:sp>
        <p:sp>
          <p:nvSpPr>
            <p:cNvPr id="295" name="Shape 295"/>
            <p:cNvSpPr/>
            <p:nvPr/>
          </p:nvSpPr>
          <p:spPr>
            <a:xfrm>
              <a:off x="5351362" y="2395492"/>
              <a:ext cx="2358200"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lnSpc>
                  <a:spcPct val="150000"/>
                </a:lnSpc>
                <a:defRPr sz="2500">
                  <a:solidFill>
                    <a:srgbClr val="FFFFFF"/>
                  </a:solidFill>
                  <a:latin typeface="Arial"/>
                  <a:ea typeface="Arial"/>
                  <a:cs typeface="Arial"/>
                  <a:sym typeface="Arial"/>
                </a:defRPr>
              </a:lvl1pPr>
            </a:lstStyle>
            <a:p>
              <a:pPr/>
              <a:r>
                <a:t>成本</a:t>
              </a:r>
            </a:p>
          </p:txBody>
        </p:sp>
        <p:sp>
          <p:nvSpPr>
            <p:cNvPr id="296" name="Shape 296"/>
            <p:cNvSpPr/>
            <p:nvPr/>
          </p:nvSpPr>
          <p:spPr>
            <a:xfrm>
              <a:off x="3370169" y="3479866"/>
              <a:ext cx="2358199"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lnSpc>
                  <a:spcPct val="150000"/>
                </a:lnSpc>
                <a:defRPr b="1" sz="3000">
                  <a:solidFill>
                    <a:srgbClr val="FFFFFF"/>
                  </a:solidFill>
                  <a:latin typeface="Arial"/>
                  <a:ea typeface="Arial"/>
                  <a:cs typeface="Arial"/>
                  <a:sym typeface="Arial"/>
                </a:defRPr>
              </a:lvl1pPr>
            </a:lstStyle>
            <a:p>
              <a:pPr/>
              <a:r>
                <a:t>不对等</a:t>
              </a:r>
            </a:p>
          </p:txBody>
        </p:sp>
        <p:sp>
          <p:nvSpPr>
            <p:cNvPr id="297" name="Shape 297"/>
            <p:cNvSpPr/>
            <p:nvPr/>
          </p:nvSpPr>
          <p:spPr>
            <a:xfrm>
              <a:off x="309484" y="290519"/>
              <a:ext cx="342888" cy="423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24" y="0"/>
                  </a:moveTo>
                  <a:lnTo>
                    <a:pt x="0" y="0"/>
                  </a:lnTo>
                  <a:lnTo>
                    <a:pt x="0" y="21600"/>
                  </a:lnTo>
                  <a:lnTo>
                    <a:pt x="21600" y="21600"/>
                  </a:lnTo>
                  <a:lnTo>
                    <a:pt x="21600" y="6111"/>
                  </a:lnTo>
                  <a:lnTo>
                    <a:pt x="14224" y="0"/>
                  </a:lnTo>
                  <a:close/>
                  <a:moveTo>
                    <a:pt x="18263" y="18900"/>
                  </a:moveTo>
                  <a:lnTo>
                    <a:pt x="3337" y="18900"/>
                  </a:lnTo>
                  <a:lnTo>
                    <a:pt x="3337" y="2700"/>
                  </a:lnTo>
                  <a:lnTo>
                    <a:pt x="12468" y="2700"/>
                  </a:lnTo>
                  <a:lnTo>
                    <a:pt x="13346" y="3411"/>
                  </a:lnTo>
                  <a:lnTo>
                    <a:pt x="13346" y="6821"/>
                  </a:lnTo>
                  <a:lnTo>
                    <a:pt x="17561" y="6821"/>
                  </a:lnTo>
                  <a:lnTo>
                    <a:pt x="18263" y="7389"/>
                  </a:lnTo>
                  <a:lnTo>
                    <a:pt x="18263" y="18900"/>
                  </a:lnTo>
                  <a:close/>
                </a:path>
              </a:pathLst>
            </a:cu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nvGrpSpPr>
            <p:cNvPr id="303" name="Group 303"/>
            <p:cNvGrpSpPr/>
            <p:nvPr/>
          </p:nvGrpSpPr>
          <p:grpSpPr>
            <a:xfrm>
              <a:off x="8448402" y="1375976"/>
              <a:ext cx="395855" cy="423732"/>
              <a:chOff x="0" y="0"/>
              <a:chExt cx="395854" cy="423731"/>
            </a:xfrm>
          </p:grpSpPr>
          <p:sp>
            <p:nvSpPr>
              <p:cNvPr id="298" name="Shape 298"/>
              <p:cNvSpPr/>
              <p:nvPr/>
            </p:nvSpPr>
            <p:spPr>
              <a:xfrm>
                <a:off x="236951" y="158897"/>
                <a:ext cx="158904" cy="264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500" y="0"/>
                      <a:pt x="0" y="2700"/>
                      <a:pt x="0" y="6480"/>
                    </a:cubicBezTo>
                    <a:cubicBezTo>
                      <a:pt x="0" y="8640"/>
                      <a:pt x="1800" y="10260"/>
                      <a:pt x="3600" y="11340"/>
                    </a:cubicBezTo>
                    <a:cubicBezTo>
                      <a:pt x="3600" y="21600"/>
                      <a:pt x="3600" y="21600"/>
                      <a:pt x="3600" y="21600"/>
                    </a:cubicBezTo>
                    <a:cubicBezTo>
                      <a:pt x="10800" y="17280"/>
                      <a:pt x="10800" y="17280"/>
                      <a:pt x="10800" y="17280"/>
                    </a:cubicBezTo>
                    <a:cubicBezTo>
                      <a:pt x="18000" y="21600"/>
                      <a:pt x="18000" y="21600"/>
                      <a:pt x="18000" y="21600"/>
                    </a:cubicBezTo>
                    <a:cubicBezTo>
                      <a:pt x="18000" y="11340"/>
                      <a:pt x="18000" y="11340"/>
                      <a:pt x="18000" y="11340"/>
                    </a:cubicBezTo>
                    <a:cubicBezTo>
                      <a:pt x="19800" y="10260"/>
                      <a:pt x="21600" y="8640"/>
                      <a:pt x="21600" y="6480"/>
                    </a:cubicBezTo>
                    <a:cubicBezTo>
                      <a:pt x="21600" y="2700"/>
                      <a:pt x="17100" y="0"/>
                      <a:pt x="10800" y="0"/>
                    </a:cubicBezTo>
                    <a:close/>
                    <a:moveTo>
                      <a:pt x="10800" y="10800"/>
                    </a:moveTo>
                    <a:cubicBezTo>
                      <a:pt x="7200" y="10800"/>
                      <a:pt x="3600" y="8640"/>
                      <a:pt x="3600" y="6480"/>
                    </a:cubicBezTo>
                    <a:cubicBezTo>
                      <a:pt x="3600" y="4320"/>
                      <a:pt x="7200" y="2160"/>
                      <a:pt x="10800" y="2160"/>
                    </a:cubicBezTo>
                    <a:cubicBezTo>
                      <a:pt x="14400" y="2160"/>
                      <a:pt x="18000" y="4320"/>
                      <a:pt x="18000" y="6480"/>
                    </a:cubicBezTo>
                    <a:cubicBezTo>
                      <a:pt x="18000" y="8640"/>
                      <a:pt x="14400" y="10800"/>
                      <a:pt x="10800" y="10800"/>
                    </a:cubicBezTo>
                    <a:close/>
                  </a:path>
                </a:pathLst>
              </a:cu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299" name="Shape 299"/>
              <p:cNvSpPr/>
              <p:nvPr/>
            </p:nvSpPr>
            <p:spPr>
              <a:xfrm>
                <a:off x="0" y="-1"/>
                <a:ext cx="342886" cy="423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39" y="18900"/>
                    </a:moveTo>
                    <a:lnTo>
                      <a:pt x="3337" y="18900"/>
                    </a:lnTo>
                    <a:lnTo>
                      <a:pt x="3337" y="2700"/>
                    </a:lnTo>
                    <a:lnTo>
                      <a:pt x="12468" y="2700"/>
                    </a:lnTo>
                    <a:lnTo>
                      <a:pt x="17561" y="6821"/>
                    </a:lnTo>
                    <a:lnTo>
                      <a:pt x="21600" y="6821"/>
                    </a:lnTo>
                    <a:lnTo>
                      <a:pt x="21600" y="6111"/>
                    </a:lnTo>
                    <a:lnTo>
                      <a:pt x="14224" y="0"/>
                    </a:lnTo>
                    <a:lnTo>
                      <a:pt x="0" y="0"/>
                    </a:lnTo>
                    <a:lnTo>
                      <a:pt x="0" y="21600"/>
                    </a:lnTo>
                    <a:lnTo>
                      <a:pt x="14224" y="21600"/>
                    </a:lnTo>
                    <a:lnTo>
                      <a:pt x="11239" y="18900"/>
                    </a:lnTo>
                    <a:close/>
                  </a:path>
                </a:pathLst>
              </a:cu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300" name="Shape 300"/>
              <p:cNvSpPr/>
              <p:nvPr/>
            </p:nvSpPr>
            <p:spPr>
              <a:xfrm>
                <a:off x="80842" y="133807"/>
                <a:ext cx="131024" cy="25093"/>
              </a:xfrm>
              <a:prstGeom prst="rect">
                <a:avLst/>
              </a:pr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301" name="Shape 301"/>
              <p:cNvSpPr/>
              <p:nvPr/>
            </p:nvSpPr>
            <p:spPr>
              <a:xfrm>
                <a:off x="80842" y="186773"/>
                <a:ext cx="131024" cy="25093"/>
              </a:xfrm>
              <a:prstGeom prst="rect">
                <a:avLst/>
              </a:pr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302" name="Shape 302"/>
              <p:cNvSpPr/>
              <p:nvPr/>
            </p:nvSpPr>
            <p:spPr>
              <a:xfrm>
                <a:off x="80842" y="239738"/>
                <a:ext cx="131024" cy="25093"/>
              </a:xfrm>
              <a:prstGeom prst="rect">
                <a:avLst/>
              </a:pr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grpSp>
          <p:nvGrpSpPr>
            <p:cNvPr id="306" name="Group 306"/>
            <p:cNvGrpSpPr/>
            <p:nvPr/>
          </p:nvGrpSpPr>
          <p:grpSpPr>
            <a:xfrm>
              <a:off x="8460941" y="2446737"/>
              <a:ext cx="370769" cy="423734"/>
              <a:chOff x="-1" y="0"/>
              <a:chExt cx="370768" cy="423733"/>
            </a:xfrm>
          </p:grpSpPr>
          <p:sp>
            <p:nvSpPr>
              <p:cNvPr id="304" name="Shape 304"/>
              <p:cNvSpPr/>
              <p:nvPr/>
            </p:nvSpPr>
            <p:spPr>
              <a:xfrm>
                <a:off x="-2" y="-1"/>
                <a:ext cx="370770" cy="423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17" y="0"/>
                    </a:moveTo>
                    <a:lnTo>
                      <a:pt x="0" y="0"/>
                    </a:lnTo>
                    <a:lnTo>
                      <a:pt x="0" y="21600"/>
                    </a:lnTo>
                    <a:lnTo>
                      <a:pt x="21600" y="21600"/>
                    </a:lnTo>
                    <a:lnTo>
                      <a:pt x="21600" y="6111"/>
                    </a:lnTo>
                    <a:lnTo>
                      <a:pt x="14617" y="0"/>
                    </a:lnTo>
                    <a:close/>
                    <a:moveTo>
                      <a:pt x="9257" y="10800"/>
                    </a:moveTo>
                    <a:lnTo>
                      <a:pt x="10719" y="10800"/>
                    </a:lnTo>
                    <a:lnTo>
                      <a:pt x="10719" y="9521"/>
                    </a:lnTo>
                    <a:lnTo>
                      <a:pt x="9257" y="9521"/>
                    </a:lnTo>
                    <a:lnTo>
                      <a:pt x="9257" y="8100"/>
                    </a:lnTo>
                    <a:lnTo>
                      <a:pt x="10719" y="8100"/>
                    </a:lnTo>
                    <a:lnTo>
                      <a:pt x="10719" y="6821"/>
                    </a:lnTo>
                    <a:lnTo>
                      <a:pt x="9257" y="6821"/>
                    </a:lnTo>
                    <a:lnTo>
                      <a:pt x="9257" y="5400"/>
                    </a:lnTo>
                    <a:lnTo>
                      <a:pt x="10719" y="5400"/>
                    </a:lnTo>
                    <a:lnTo>
                      <a:pt x="10719" y="4121"/>
                    </a:lnTo>
                    <a:lnTo>
                      <a:pt x="9257" y="4121"/>
                    </a:lnTo>
                    <a:lnTo>
                      <a:pt x="9257" y="2700"/>
                    </a:lnTo>
                    <a:lnTo>
                      <a:pt x="10719" y="2700"/>
                    </a:lnTo>
                    <a:lnTo>
                      <a:pt x="10719" y="4121"/>
                    </a:lnTo>
                    <a:lnTo>
                      <a:pt x="12343" y="4121"/>
                    </a:lnTo>
                    <a:lnTo>
                      <a:pt x="12343" y="5400"/>
                    </a:lnTo>
                    <a:lnTo>
                      <a:pt x="10719" y="5400"/>
                    </a:lnTo>
                    <a:lnTo>
                      <a:pt x="10719" y="6821"/>
                    </a:lnTo>
                    <a:lnTo>
                      <a:pt x="12343" y="6821"/>
                    </a:lnTo>
                    <a:lnTo>
                      <a:pt x="12343" y="8100"/>
                    </a:lnTo>
                    <a:lnTo>
                      <a:pt x="10719" y="8100"/>
                    </a:lnTo>
                    <a:lnTo>
                      <a:pt x="10719" y="9521"/>
                    </a:lnTo>
                    <a:lnTo>
                      <a:pt x="12343" y="9521"/>
                    </a:lnTo>
                    <a:lnTo>
                      <a:pt x="12343" y="10800"/>
                    </a:lnTo>
                    <a:lnTo>
                      <a:pt x="10719" y="10800"/>
                    </a:lnTo>
                    <a:lnTo>
                      <a:pt x="10719" y="12221"/>
                    </a:lnTo>
                    <a:lnTo>
                      <a:pt x="12343" y="12221"/>
                    </a:lnTo>
                    <a:lnTo>
                      <a:pt x="12343" y="13500"/>
                    </a:lnTo>
                    <a:lnTo>
                      <a:pt x="10719" y="13500"/>
                    </a:lnTo>
                    <a:lnTo>
                      <a:pt x="10719" y="12221"/>
                    </a:lnTo>
                    <a:lnTo>
                      <a:pt x="9257" y="12221"/>
                    </a:lnTo>
                    <a:lnTo>
                      <a:pt x="9257" y="10800"/>
                    </a:lnTo>
                    <a:close/>
                    <a:moveTo>
                      <a:pt x="6171" y="18900"/>
                    </a:moveTo>
                    <a:lnTo>
                      <a:pt x="3086" y="18900"/>
                    </a:lnTo>
                    <a:lnTo>
                      <a:pt x="3086" y="2700"/>
                    </a:lnTo>
                    <a:lnTo>
                      <a:pt x="7633" y="2700"/>
                    </a:lnTo>
                    <a:lnTo>
                      <a:pt x="7633" y="13500"/>
                    </a:lnTo>
                    <a:lnTo>
                      <a:pt x="6171" y="13500"/>
                    </a:lnTo>
                    <a:lnTo>
                      <a:pt x="6171" y="18900"/>
                    </a:lnTo>
                    <a:close/>
                    <a:moveTo>
                      <a:pt x="13805" y="20179"/>
                    </a:moveTo>
                    <a:lnTo>
                      <a:pt x="7633" y="20179"/>
                    </a:lnTo>
                    <a:lnTo>
                      <a:pt x="7633" y="14779"/>
                    </a:lnTo>
                    <a:lnTo>
                      <a:pt x="13805" y="14779"/>
                    </a:lnTo>
                    <a:lnTo>
                      <a:pt x="13805" y="20179"/>
                    </a:lnTo>
                    <a:close/>
                    <a:moveTo>
                      <a:pt x="18514" y="18900"/>
                    </a:moveTo>
                    <a:lnTo>
                      <a:pt x="15429" y="18900"/>
                    </a:lnTo>
                    <a:lnTo>
                      <a:pt x="15429" y="13500"/>
                    </a:lnTo>
                    <a:lnTo>
                      <a:pt x="13805" y="13500"/>
                    </a:lnTo>
                    <a:lnTo>
                      <a:pt x="13805" y="3411"/>
                    </a:lnTo>
                    <a:lnTo>
                      <a:pt x="18514" y="7389"/>
                    </a:lnTo>
                    <a:lnTo>
                      <a:pt x="18514" y="18900"/>
                    </a:lnTo>
                    <a:close/>
                  </a:path>
                </a:pathLst>
              </a:cu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305" name="Shape 305"/>
              <p:cNvSpPr/>
              <p:nvPr/>
            </p:nvSpPr>
            <p:spPr>
              <a:xfrm>
                <a:off x="158896" y="317795"/>
                <a:ext cx="52970" cy="25093"/>
              </a:xfrm>
              <a:prstGeom prst="rect">
                <a:avLst/>
              </a:pr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grpSp>
          <p:nvGrpSpPr>
            <p:cNvPr id="312" name="Group 312"/>
            <p:cNvGrpSpPr/>
            <p:nvPr/>
          </p:nvGrpSpPr>
          <p:grpSpPr>
            <a:xfrm>
              <a:off x="296940" y="2446737"/>
              <a:ext cx="367978" cy="423734"/>
              <a:chOff x="0" y="0"/>
              <a:chExt cx="367977" cy="423733"/>
            </a:xfrm>
          </p:grpSpPr>
          <p:sp>
            <p:nvSpPr>
              <p:cNvPr id="307" name="Shape 307"/>
              <p:cNvSpPr/>
              <p:nvPr/>
            </p:nvSpPr>
            <p:spPr>
              <a:xfrm>
                <a:off x="-1" y="-1"/>
                <a:ext cx="367979" cy="423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727" y="0"/>
                    </a:moveTo>
                    <a:lnTo>
                      <a:pt x="0" y="0"/>
                    </a:lnTo>
                    <a:lnTo>
                      <a:pt x="0" y="21600"/>
                    </a:lnTo>
                    <a:lnTo>
                      <a:pt x="21600" y="21600"/>
                    </a:lnTo>
                    <a:lnTo>
                      <a:pt x="21600" y="6111"/>
                    </a:lnTo>
                    <a:lnTo>
                      <a:pt x="14727" y="0"/>
                    </a:lnTo>
                    <a:close/>
                    <a:moveTo>
                      <a:pt x="18491" y="18900"/>
                    </a:moveTo>
                    <a:lnTo>
                      <a:pt x="3109" y="18900"/>
                    </a:lnTo>
                    <a:lnTo>
                      <a:pt x="3109" y="2700"/>
                    </a:lnTo>
                    <a:lnTo>
                      <a:pt x="13091" y="2700"/>
                    </a:lnTo>
                    <a:lnTo>
                      <a:pt x="18491" y="7389"/>
                    </a:lnTo>
                    <a:lnTo>
                      <a:pt x="18491" y="18900"/>
                    </a:lnTo>
                    <a:close/>
                  </a:path>
                </a:pathLst>
              </a:cu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308" name="Shape 308"/>
              <p:cNvSpPr/>
              <p:nvPr/>
            </p:nvSpPr>
            <p:spPr>
              <a:xfrm>
                <a:off x="105931" y="186775"/>
                <a:ext cx="156112" cy="25093"/>
              </a:xfrm>
              <a:prstGeom prst="rect">
                <a:avLst/>
              </a:pr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309" name="Shape 309"/>
              <p:cNvSpPr/>
              <p:nvPr/>
            </p:nvSpPr>
            <p:spPr>
              <a:xfrm>
                <a:off x="105931" y="133808"/>
                <a:ext cx="103148" cy="25093"/>
              </a:xfrm>
              <a:prstGeom prst="rect">
                <a:avLst/>
              </a:pr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310" name="Shape 310"/>
              <p:cNvSpPr/>
              <p:nvPr/>
            </p:nvSpPr>
            <p:spPr>
              <a:xfrm>
                <a:off x="105931" y="239740"/>
                <a:ext cx="156112" cy="25093"/>
              </a:xfrm>
              <a:prstGeom prst="rect">
                <a:avLst/>
              </a:pr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311" name="Shape 311"/>
              <p:cNvSpPr/>
              <p:nvPr/>
            </p:nvSpPr>
            <p:spPr>
              <a:xfrm>
                <a:off x="105931" y="289918"/>
                <a:ext cx="156112" cy="27880"/>
              </a:xfrm>
              <a:prstGeom prst="rect">
                <a:avLst/>
              </a:pr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grpSp>
          <p:nvGrpSpPr>
            <p:cNvPr id="315" name="Group 315"/>
            <p:cNvGrpSpPr/>
            <p:nvPr/>
          </p:nvGrpSpPr>
          <p:grpSpPr>
            <a:xfrm>
              <a:off x="8462338" y="290516"/>
              <a:ext cx="367981" cy="423732"/>
              <a:chOff x="-1" y="0"/>
              <a:chExt cx="367980" cy="423731"/>
            </a:xfrm>
          </p:grpSpPr>
          <p:sp>
            <p:nvSpPr>
              <p:cNvPr id="313" name="Shape 313"/>
              <p:cNvSpPr/>
              <p:nvPr/>
            </p:nvSpPr>
            <p:spPr>
              <a:xfrm>
                <a:off x="-2" y="-2"/>
                <a:ext cx="367982" cy="423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727" y="0"/>
                    </a:moveTo>
                    <a:lnTo>
                      <a:pt x="0" y="0"/>
                    </a:lnTo>
                    <a:lnTo>
                      <a:pt x="0" y="21600"/>
                    </a:lnTo>
                    <a:lnTo>
                      <a:pt x="21600" y="21600"/>
                    </a:lnTo>
                    <a:lnTo>
                      <a:pt x="21600" y="6111"/>
                    </a:lnTo>
                    <a:lnTo>
                      <a:pt x="14727" y="0"/>
                    </a:lnTo>
                    <a:close/>
                    <a:moveTo>
                      <a:pt x="18491" y="18900"/>
                    </a:moveTo>
                    <a:lnTo>
                      <a:pt x="3109" y="18900"/>
                    </a:lnTo>
                    <a:lnTo>
                      <a:pt x="3109" y="2700"/>
                    </a:lnTo>
                    <a:lnTo>
                      <a:pt x="13091" y="2700"/>
                    </a:lnTo>
                    <a:lnTo>
                      <a:pt x="18491" y="7389"/>
                    </a:lnTo>
                    <a:lnTo>
                      <a:pt x="18491" y="18900"/>
                    </a:lnTo>
                    <a:close/>
                  </a:path>
                </a:pathLst>
              </a:cu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sp>
            <p:nvSpPr>
              <p:cNvPr id="314" name="Shape 314"/>
              <p:cNvSpPr/>
              <p:nvPr/>
            </p:nvSpPr>
            <p:spPr>
              <a:xfrm>
                <a:off x="78055" y="192349"/>
                <a:ext cx="211867" cy="1393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58" y="3888"/>
                    </a:moveTo>
                    <a:lnTo>
                      <a:pt x="0" y="16416"/>
                    </a:lnTo>
                    <a:lnTo>
                      <a:pt x="0" y="21600"/>
                    </a:lnTo>
                    <a:lnTo>
                      <a:pt x="7958" y="9072"/>
                    </a:lnTo>
                    <a:lnTo>
                      <a:pt x="13358" y="17280"/>
                    </a:lnTo>
                    <a:lnTo>
                      <a:pt x="21600" y="5184"/>
                    </a:lnTo>
                    <a:lnTo>
                      <a:pt x="21600" y="0"/>
                    </a:lnTo>
                    <a:lnTo>
                      <a:pt x="13358" y="12096"/>
                    </a:lnTo>
                    <a:lnTo>
                      <a:pt x="7958" y="3888"/>
                    </a:lnTo>
                    <a:close/>
                  </a:path>
                </a:pathLst>
              </a:cu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sp>
          <p:nvSpPr>
            <p:cNvPr id="316" name="Shape 316"/>
            <p:cNvSpPr/>
            <p:nvPr/>
          </p:nvSpPr>
          <p:spPr>
            <a:xfrm>
              <a:off x="296940" y="1375978"/>
              <a:ext cx="367975" cy="423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727" y="0"/>
                  </a:moveTo>
                  <a:lnTo>
                    <a:pt x="0" y="0"/>
                  </a:lnTo>
                  <a:lnTo>
                    <a:pt x="0" y="21600"/>
                  </a:lnTo>
                  <a:lnTo>
                    <a:pt x="21600" y="21600"/>
                  </a:lnTo>
                  <a:lnTo>
                    <a:pt x="21600" y="6111"/>
                  </a:lnTo>
                  <a:lnTo>
                    <a:pt x="14727" y="0"/>
                  </a:lnTo>
                  <a:close/>
                  <a:moveTo>
                    <a:pt x="18491" y="18900"/>
                  </a:moveTo>
                  <a:lnTo>
                    <a:pt x="3109" y="18900"/>
                  </a:lnTo>
                  <a:lnTo>
                    <a:pt x="3109" y="2700"/>
                  </a:lnTo>
                  <a:lnTo>
                    <a:pt x="6218" y="2700"/>
                  </a:lnTo>
                  <a:lnTo>
                    <a:pt x="6218" y="14779"/>
                  </a:lnTo>
                  <a:lnTo>
                    <a:pt x="9327" y="10800"/>
                  </a:lnTo>
                  <a:lnTo>
                    <a:pt x="12436" y="14779"/>
                  </a:lnTo>
                  <a:lnTo>
                    <a:pt x="12436" y="2700"/>
                  </a:lnTo>
                  <a:lnTo>
                    <a:pt x="13091" y="2700"/>
                  </a:lnTo>
                  <a:lnTo>
                    <a:pt x="18491" y="7389"/>
                  </a:lnTo>
                  <a:lnTo>
                    <a:pt x="18491" y="18900"/>
                  </a:lnTo>
                  <a:close/>
                </a:path>
              </a:pathLst>
            </a:custGeom>
            <a:solidFill>
              <a:srgbClr val="FFFFFF"/>
            </a:solidFill>
            <a:ln w="12700" cap="flat">
              <a:noFill/>
              <a:miter lim="400000"/>
            </a:ln>
            <a:effectLst/>
          </p:spPr>
          <p:txBody>
            <a:bodyPr wrap="square" lIns="45718" tIns="45718" rIns="45718" bIns="45718" numCol="1" anchor="t">
              <a:noAutofit/>
            </a:bodyPr>
            <a:lstStyle/>
            <a:p>
              <a:pPr>
                <a:lnSpc>
                  <a:spcPct val="120000"/>
                </a:lnSpc>
                <a:defRPr>
                  <a:latin typeface="Arial"/>
                  <a:ea typeface="Arial"/>
                  <a:cs typeface="Arial"/>
                  <a:sym typeface="Arial"/>
                </a:defRPr>
              </a:pPr>
            </a:p>
          </p:txBody>
        </p:sp>
      </p:gr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nvSpPr>
        <p:spPr>
          <a:xfrm>
            <a:off x="2631450" y="1723519"/>
            <a:ext cx="3248682" cy="3625074"/>
          </a:xfrm>
          <a:custGeom>
            <a:avLst/>
            <a:gdLst/>
            <a:ahLst/>
            <a:cxnLst>
              <a:cxn ang="0">
                <a:pos x="wd2" y="hd2"/>
              </a:cxn>
              <a:cxn ang="5400000">
                <a:pos x="wd2" y="hd2"/>
              </a:cxn>
              <a:cxn ang="10800000">
                <a:pos x="wd2" y="hd2"/>
              </a:cxn>
              <a:cxn ang="16200000">
                <a:pos x="wd2" y="hd2"/>
              </a:cxn>
            </a:cxnLst>
            <a:rect l="0" t="0" r="r" b="b"/>
            <a:pathLst>
              <a:path w="21600" h="21407" fill="norm" stroke="1" extrusionOk="0">
                <a:moveTo>
                  <a:pt x="1277" y="4492"/>
                </a:moveTo>
                <a:cubicBezTo>
                  <a:pt x="4034" y="3085"/>
                  <a:pt x="6740" y="1679"/>
                  <a:pt x="9498" y="272"/>
                </a:cubicBezTo>
                <a:cubicBezTo>
                  <a:pt x="10315" y="-91"/>
                  <a:pt x="11285" y="-91"/>
                  <a:pt x="12102" y="272"/>
                </a:cubicBezTo>
                <a:cubicBezTo>
                  <a:pt x="14809" y="1679"/>
                  <a:pt x="17566" y="3085"/>
                  <a:pt x="20272" y="4492"/>
                </a:cubicBezTo>
                <a:cubicBezTo>
                  <a:pt x="21089" y="4901"/>
                  <a:pt x="21549" y="5672"/>
                  <a:pt x="21600" y="6489"/>
                </a:cubicBezTo>
                <a:cubicBezTo>
                  <a:pt x="21600" y="14929"/>
                  <a:pt x="21600" y="14929"/>
                  <a:pt x="21600" y="14929"/>
                </a:cubicBezTo>
                <a:cubicBezTo>
                  <a:pt x="21549" y="15701"/>
                  <a:pt x="21089" y="16472"/>
                  <a:pt x="20323" y="16926"/>
                </a:cubicBezTo>
                <a:cubicBezTo>
                  <a:pt x="12102" y="21101"/>
                  <a:pt x="12102" y="21101"/>
                  <a:pt x="12102" y="21101"/>
                </a:cubicBezTo>
                <a:cubicBezTo>
                  <a:pt x="11285" y="21509"/>
                  <a:pt x="10264" y="21509"/>
                  <a:pt x="9498" y="21101"/>
                </a:cubicBezTo>
                <a:cubicBezTo>
                  <a:pt x="5362" y="19013"/>
                  <a:pt x="5362" y="19013"/>
                  <a:pt x="5362" y="19013"/>
                </a:cubicBezTo>
                <a:cubicBezTo>
                  <a:pt x="1277" y="16926"/>
                  <a:pt x="1277" y="16926"/>
                  <a:pt x="1277" y="16926"/>
                </a:cubicBezTo>
                <a:cubicBezTo>
                  <a:pt x="511" y="16472"/>
                  <a:pt x="0" y="15701"/>
                  <a:pt x="0" y="14884"/>
                </a:cubicBezTo>
                <a:cubicBezTo>
                  <a:pt x="0" y="6489"/>
                  <a:pt x="0" y="6489"/>
                  <a:pt x="0" y="6489"/>
                </a:cubicBezTo>
                <a:cubicBezTo>
                  <a:pt x="0" y="5672"/>
                  <a:pt x="511" y="4901"/>
                  <a:pt x="1277" y="4492"/>
                </a:cubicBezTo>
                <a:close/>
              </a:path>
            </a:pathLst>
          </a:custGeom>
          <a:solidFill>
            <a:srgbClr val="FFFFFF"/>
          </a:solidFill>
          <a:ln w="76200">
            <a:solidFill>
              <a:srgbClr val="4C4B50"/>
            </a:solidFill>
            <a:miter/>
          </a:ln>
          <a:effectLst>
            <a:outerShdw sx="100000" sy="100000" kx="0" ky="0" algn="b" rotWithShape="0" blurRad="76200" dist="76200" dir="2700000">
              <a:srgbClr val="000000">
                <a:alpha val="10000"/>
              </a:srgbClr>
            </a:outerShdw>
          </a:effectLst>
        </p:spPr>
        <p:txBody>
          <a:bodyPr lIns="45718" tIns="45718" rIns="45718" bIns="45718" anchor="ctr"/>
          <a:lstStyle/>
          <a:p>
            <a:pPr algn="ctr">
              <a:defRPr sz="1600">
                <a:solidFill>
                  <a:srgbClr val="FFFFFF"/>
                </a:solidFill>
                <a:latin typeface="Bebas"/>
                <a:ea typeface="Bebas"/>
                <a:cs typeface="Bebas"/>
                <a:sym typeface="Bebas"/>
              </a:defRPr>
            </a:pPr>
          </a:p>
        </p:txBody>
      </p:sp>
      <p:sp>
        <p:nvSpPr>
          <p:cNvPr id="320" name="Shape 320"/>
          <p:cNvSpPr/>
          <p:nvPr/>
        </p:nvSpPr>
        <p:spPr>
          <a:xfrm>
            <a:off x="6311872" y="1723519"/>
            <a:ext cx="3248682" cy="3625074"/>
          </a:xfrm>
          <a:custGeom>
            <a:avLst/>
            <a:gdLst/>
            <a:ahLst/>
            <a:cxnLst>
              <a:cxn ang="0">
                <a:pos x="wd2" y="hd2"/>
              </a:cxn>
              <a:cxn ang="5400000">
                <a:pos x="wd2" y="hd2"/>
              </a:cxn>
              <a:cxn ang="10800000">
                <a:pos x="wd2" y="hd2"/>
              </a:cxn>
              <a:cxn ang="16200000">
                <a:pos x="wd2" y="hd2"/>
              </a:cxn>
            </a:cxnLst>
            <a:rect l="0" t="0" r="r" b="b"/>
            <a:pathLst>
              <a:path w="21600" h="21407" fill="norm" stroke="1" extrusionOk="0">
                <a:moveTo>
                  <a:pt x="1277" y="4492"/>
                </a:moveTo>
                <a:cubicBezTo>
                  <a:pt x="4034" y="3085"/>
                  <a:pt x="6740" y="1679"/>
                  <a:pt x="9498" y="272"/>
                </a:cubicBezTo>
                <a:cubicBezTo>
                  <a:pt x="10315" y="-91"/>
                  <a:pt x="11285" y="-91"/>
                  <a:pt x="12102" y="272"/>
                </a:cubicBezTo>
                <a:cubicBezTo>
                  <a:pt x="14809" y="1679"/>
                  <a:pt x="17566" y="3085"/>
                  <a:pt x="20272" y="4492"/>
                </a:cubicBezTo>
                <a:cubicBezTo>
                  <a:pt x="21089" y="4901"/>
                  <a:pt x="21549" y="5672"/>
                  <a:pt x="21600" y="6489"/>
                </a:cubicBezTo>
                <a:cubicBezTo>
                  <a:pt x="21600" y="14929"/>
                  <a:pt x="21600" y="14929"/>
                  <a:pt x="21600" y="14929"/>
                </a:cubicBezTo>
                <a:cubicBezTo>
                  <a:pt x="21549" y="15701"/>
                  <a:pt x="21089" y="16472"/>
                  <a:pt x="20323" y="16926"/>
                </a:cubicBezTo>
                <a:cubicBezTo>
                  <a:pt x="12102" y="21101"/>
                  <a:pt x="12102" y="21101"/>
                  <a:pt x="12102" y="21101"/>
                </a:cubicBezTo>
                <a:cubicBezTo>
                  <a:pt x="11285" y="21509"/>
                  <a:pt x="10264" y="21509"/>
                  <a:pt x="9498" y="21101"/>
                </a:cubicBezTo>
                <a:cubicBezTo>
                  <a:pt x="5362" y="19013"/>
                  <a:pt x="5362" y="19013"/>
                  <a:pt x="5362" y="19013"/>
                </a:cubicBezTo>
                <a:cubicBezTo>
                  <a:pt x="1277" y="16926"/>
                  <a:pt x="1277" y="16926"/>
                  <a:pt x="1277" y="16926"/>
                </a:cubicBezTo>
                <a:cubicBezTo>
                  <a:pt x="511" y="16472"/>
                  <a:pt x="0" y="15701"/>
                  <a:pt x="0" y="14884"/>
                </a:cubicBezTo>
                <a:cubicBezTo>
                  <a:pt x="0" y="6489"/>
                  <a:pt x="0" y="6489"/>
                  <a:pt x="0" y="6489"/>
                </a:cubicBezTo>
                <a:cubicBezTo>
                  <a:pt x="0" y="5672"/>
                  <a:pt x="511" y="4901"/>
                  <a:pt x="1277" y="4492"/>
                </a:cubicBezTo>
                <a:close/>
              </a:path>
            </a:pathLst>
          </a:custGeom>
          <a:solidFill>
            <a:srgbClr val="FFFFFF"/>
          </a:solidFill>
          <a:ln w="76200">
            <a:solidFill>
              <a:srgbClr val="4C4B50"/>
            </a:solidFill>
            <a:miter/>
          </a:ln>
          <a:effectLst>
            <a:outerShdw sx="100000" sy="100000" kx="0" ky="0" algn="b" rotWithShape="0" blurRad="76200" dist="76200" dir="2700000">
              <a:srgbClr val="000000">
                <a:alpha val="10000"/>
              </a:srgbClr>
            </a:outerShdw>
          </a:effectLst>
        </p:spPr>
        <p:txBody>
          <a:bodyPr lIns="45718" tIns="45718" rIns="45718" bIns="45718" anchor="ctr"/>
          <a:lstStyle/>
          <a:p>
            <a:pPr algn="ctr">
              <a:defRPr sz="1600">
                <a:solidFill>
                  <a:srgbClr val="FFFFFF"/>
                </a:solidFill>
                <a:latin typeface="Bebas"/>
                <a:ea typeface="Bebas"/>
                <a:cs typeface="Bebas"/>
                <a:sym typeface="Bebas"/>
              </a:defRPr>
            </a:pPr>
          </a:p>
        </p:txBody>
      </p:sp>
      <p:grpSp>
        <p:nvGrpSpPr>
          <p:cNvPr id="323" name="Group 323"/>
          <p:cNvGrpSpPr/>
          <p:nvPr/>
        </p:nvGrpSpPr>
        <p:grpSpPr>
          <a:xfrm>
            <a:off x="1128804" y="2677659"/>
            <a:ext cx="1933908" cy="1718841"/>
            <a:chOff x="0" y="0"/>
            <a:chExt cx="1933906" cy="1718840"/>
          </a:xfrm>
        </p:grpSpPr>
        <p:sp>
          <p:nvSpPr>
            <p:cNvPr id="321" name="Shape 321"/>
            <p:cNvSpPr/>
            <p:nvPr/>
          </p:nvSpPr>
          <p:spPr>
            <a:xfrm>
              <a:off x="9120" y="-1"/>
              <a:ext cx="1914268" cy="1718841"/>
            </a:xfrm>
            <a:custGeom>
              <a:avLst/>
              <a:gdLst/>
              <a:ahLst/>
              <a:cxnLst>
                <a:cxn ang="0">
                  <a:pos x="wd2" y="hd2"/>
                </a:cxn>
                <a:cxn ang="5400000">
                  <a:pos x="wd2" y="hd2"/>
                </a:cxn>
                <a:cxn ang="10800000">
                  <a:pos x="wd2" y="hd2"/>
                </a:cxn>
                <a:cxn ang="16200000">
                  <a:pos x="wd2" y="hd2"/>
                </a:cxn>
              </a:cxnLst>
              <a:rect l="0" t="0" r="r" b="b"/>
              <a:pathLst>
                <a:path w="21379" h="21600" fill="norm" stroke="1" extrusionOk="0">
                  <a:moveTo>
                    <a:pt x="6464" y="0"/>
                  </a:moveTo>
                  <a:cubicBezTo>
                    <a:pt x="9272" y="0"/>
                    <a:pt x="12079" y="0"/>
                    <a:pt x="14887" y="0"/>
                  </a:cubicBezTo>
                  <a:cubicBezTo>
                    <a:pt x="15702" y="51"/>
                    <a:pt x="16472" y="511"/>
                    <a:pt x="16879" y="1277"/>
                  </a:cubicBezTo>
                  <a:cubicBezTo>
                    <a:pt x="18283" y="4034"/>
                    <a:pt x="19687" y="6740"/>
                    <a:pt x="21090" y="9498"/>
                  </a:cubicBezTo>
                  <a:cubicBezTo>
                    <a:pt x="21453" y="10315"/>
                    <a:pt x="21498" y="11285"/>
                    <a:pt x="21090" y="12102"/>
                  </a:cubicBezTo>
                  <a:cubicBezTo>
                    <a:pt x="16879" y="20323"/>
                    <a:pt x="16879" y="20323"/>
                    <a:pt x="16879" y="20323"/>
                  </a:cubicBezTo>
                  <a:cubicBezTo>
                    <a:pt x="16472" y="21089"/>
                    <a:pt x="15702" y="21600"/>
                    <a:pt x="14887" y="21600"/>
                  </a:cubicBezTo>
                  <a:cubicBezTo>
                    <a:pt x="6509" y="21600"/>
                    <a:pt x="6509" y="21600"/>
                    <a:pt x="6509" y="21600"/>
                  </a:cubicBezTo>
                  <a:cubicBezTo>
                    <a:pt x="5694" y="21600"/>
                    <a:pt x="4924" y="21089"/>
                    <a:pt x="4472" y="20323"/>
                  </a:cubicBezTo>
                  <a:cubicBezTo>
                    <a:pt x="2389" y="16187"/>
                    <a:pt x="2389" y="16187"/>
                    <a:pt x="2389" y="16187"/>
                  </a:cubicBezTo>
                  <a:cubicBezTo>
                    <a:pt x="306" y="12102"/>
                    <a:pt x="306" y="12102"/>
                    <a:pt x="306" y="12102"/>
                  </a:cubicBezTo>
                  <a:cubicBezTo>
                    <a:pt x="-102" y="11336"/>
                    <a:pt x="-102" y="10315"/>
                    <a:pt x="306" y="9498"/>
                  </a:cubicBezTo>
                  <a:cubicBezTo>
                    <a:pt x="4472" y="1277"/>
                    <a:pt x="4472" y="1277"/>
                    <a:pt x="4472" y="1277"/>
                  </a:cubicBezTo>
                  <a:cubicBezTo>
                    <a:pt x="4924" y="511"/>
                    <a:pt x="5694" y="51"/>
                    <a:pt x="6464" y="0"/>
                  </a:cubicBezTo>
                  <a:close/>
                </a:path>
              </a:pathLst>
            </a:custGeom>
            <a:solidFill>
              <a:srgbClr val="2ABDC7"/>
            </a:solidFill>
            <a:ln w="12700" cap="flat">
              <a:noFill/>
              <a:miter lim="400000"/>
            </a:ln>
            <a:effectLst>
              <a:outerShdw sx="100000" sy="100000" kx="0" ky="0" algn="b" rotWithShape="0" blurRad="241300" dist="38100" dir="5400000">
                <a:srgbClr val="000000">
                  <a:alpha val="10000"/>
                </a:srgbClr>
              </a:outerShdw>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322" name="Shape 322"/>
            <p:cNvSpPr/>
            <p:nvPr/>
          </p:nvSpPr>
          <p:spPr>
            <a:xfrm>
              <a:off x="-1" y="635896"/>
              <a:ext cx="1933907" cy="447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Bebas"/>
                  <a:ea typeface="Bebas"/>
                  <a:cs typeface="Bebas"/>
                  <a:sym typeface="Bebas"/>
                </a:defRPr>
              </a:lvl1pPr>
            </a:lstStyle>
            <a:p>
              <a:pPr/>
              <a:r>
                <a:t>人控物</a:t>
              </a:r>
            </a:p>
          </p:txBody>
        </p:sp>
      </p:grpSp>
      <p:grpSp>
        <p:nvGrpSpPr>
          <p:cNvPr id="326" name="Group 326"/>
          <p:cNvGrpSpPr/>
          <p:nvPr/>
        </p:nvGrpSpPr>
        <p:grpSpPr>
          <a:xfrm>
            <a:off x="9129286" y="2677659"/>
            <a:ext cx="1933910" cy="1718841"/>
            <a:chOff x="-1" y="0"/>
            <a:chExt cx="1933909" cy="1718840"/>
          </a:xfrm>
        </p:grpSpPr>
        <p:sp>
          <p:nvSpPr>
            <p:cNvPr id="324" name="Shape 324"/>
            <p:cNvSpPr/>
            <p:nvPr/>
          </p:nvSpPr>
          <p:spPr>
            <a:xfrm>
              <a:off x="9120" y="-1"/>
              <a:ext cx="1914269" cy="1718841"/>
            </a:xfrm>
            <a:custGeom>
              <a:avLst/>
              <a:gdLst/>
              <a:ahLst/>
              <a:cxnLst>
                <a:cxn ang="0">
                  <a:pos x="wd2" y="hd2"/>
                </a:cxn>
                <a:cxn ang="5400000">
                  <a:pos x="wd2" y="hd2"/>
                </a:cxn>
                <a:cxn ang="10800000">
                  <a:pos x="wd2" y="hd2"/>
                </a:cxn>
                <a:cxn ang="16200000">
                  <a:pos x="wd2" y="hd2"/>
                </a:cxn>
              </a:cxnLst>
              <a:rect l="0" t="0" r="r" b="b"/>
              <a:pathLst>
                <a:path w="21379" h="21600" fill="norm" stroke="1" extrusionOk="0">
                  <a:moveTo>
                    <a:pt x="6464" y="0"/>
                  </a:moveTo>
                  <a:cubicBezTo>
                    <a:pt x="9272" y="0"/>
                    <a:pt x="12079" y="0"/>
                    <a:pt x="14887" y="0"/>
                  </a:cubicBezTo>
                  <a:cubicBezTo>
                    <a:pt x="15702" y="51"/>
                    <a:pt x="16472" y="511"/>
                    <a:pt x="16879" y="1277"/>
                  </a:cubicBezTo>
                  <a:cubicBezTo>
                    <a:pt x="18283" y="4034"/>
                    <a:pt x="19687" y="6740"/>
                    <a:pt x="21090" y="9498"/>
                  </a:cubicBezTo>
                  <a:cubicBezTo>
                    <a:pt x="21453" y="10315"/>
                    <a:pt x="21498" y="11285"/>
                    <a:pt x="21090" y="12102"/>
                  </a:cubicBezTo>
                  <a:cubicBezTo>
                    <a:pt x="16879" y="20323"/>
                    <a:pt x="16879" y="20323"/>
                    <a:pt x="16879" y="20323"/>
                  </a:cubicBezTo>
                  <a:cubicBezTo>
                    <a:pt x="16472" y="21089"/>
                    <a:pt x="15702" y="21600"/>
                    <a:pt x="14887" y="21600"/>
                  </a:cubicBezTo>
                  <a:cubicBezTo>
                    <a:pt x="6509" y="21600"/>
                    <a:pt x="6509" y="21600"/>
                    <a:pt x="6509" y="21600"/>
                  </a:cubicBezTo>
                  <a:cubicBezTo>
                    <a:pt x="5694" y="21600"/>
                    <a:pt x="4924" y="21089"/>
                    <a:pt x="4472" y="20323"/>
                  </a:cubicBezTo>
                  <a:cubicBezTo>
                    <a:pt x="2389" y="16187"/>
                    <a:pt x="2389" y="16187"/>
                    <a:pt x="2389" y="16187"/>
                  </a:cubicBezTo>
                  <a:cubicBezTo>
                    <a:pt x="306" y="12102"/>
                    <a:pt x="306" y="12102"/>
                    <a:pt x="306" y="12102"/>
                  </a:cubicBezTo>
                  <a:cubicBezTo>
                    <a:pt x="-102" y="11336"/>
                    <a:pt x="-102" y="10315"/>
                    <a:pt x="306" y="9498"/>
                  </a:cubicBezTo>
                  <a:cubicBezTo>
                    <a:pt x="4472" y="1277"/>
                    <a:pt x="4472" y="1277"/>
                    <a:pt x="4472" y="1277"/>
                  </a:cubicBezTo>
                  <a:cubicBezTo>
                    <a:pt x="4924" y="511"/>
                    <a:pt x="5694" y="51"/>
                    <a:pt x="6464" y="0"/>
                  </a:cubicBezTo>
                  <a:close/>
                </a:path>
              </a:pathLst>
            </a:custGeom>
            <a:solidFill>
              <a:srgbClr val="2ABDC7"/>
            </a:solidFill>
            <a:ln w="12700" cap="flat">
              <a:noFill/>
              <a:miter lim="400000"/>
            </a:ln>
            <a:effectLst>
              <a:outerShdw sx="100000" sy="100000" kx="0" ky="0" algn="b" rotWithShape="0" blurRad="241300" dist="38100" dir="5400000">
                <a:srgbClr val="000000">
                  <a:alpha val="10000"/>
                </a:srgbClr>
              </a:outerShdw>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325" name="Shape 325"/>
            <p:cNvSpPr/>
            <p:nvPr/>
          </p:nvSpPr>
          <p:spPr>
            <a:xfrm>
              <a:off x="-2" y="635896"/>
              <a:ext cx="1933910" cy="447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Bebas"/>
                  <a:ea typeface="Bebas"/>
                  <a:cs typeface="Bebas"/>
                  <a:sym typeface="Bebas"/>
                </a:defRPr>
              </a:lvl1pPr>
            </a:lstStyle>
            <a:p>
              <a:pPr/>
              <a:r>
                <a:t>物补人</a:t>
              </a:r>
            </a:p>
          </p:txBody>
        </p:sp>
      </p:grpSp>
      <p:sp>
        <p:nvSpPr>
          <p:cNvPr id="327" name="Shape 327"/>
          <p:cNvSpPr/>
          <p:nvPr/>
        </p:nvSpPr>
        <p:spPr>
          <a:xfrm flipH="1">
            <a:off x="3181349" y="3530208"/>
            <a:ext cx="1643067" cy="4"/>
          </a:xfrm>
          <a:prstGeom prst="line">
            <a:avLst/>
          </a:prstGeom>
          <a:ln w="19050">
            <a:solidFill>
              <a:srgbClr val="4C4B50"/>
            </a:solidFill>
            <a:tailEnd type="triangle"/>
          </a:ln>
        </p:spPr>
        <p:txBody>
          <a:bodyPr lIns="45718" tIns="45718" rIns="45718" bIns="45718"/>
          <a:lstStyle/>
          <a:p>
            <a:pPr/>
          </a:p>
        </p:txBody>
      </p:sp>
      <p:sp>
        <p:nvSpPr>
          <p:cNvPr id="328" name="Shape 328"/>
          <p:cNvSpPr/>
          <p:nvPr/>
        </p:nvSpPr>
        <p:spPr>
          <a:xfrm>
            <a:off x="7396166" y="3530208"/>
            <a:ext cx="1643068" cy="4"/>
          </a:xfrm>
          <a:prstGeom prst="line">
            <a:avLst/>
          </a:prstGeom>
          <a:ln w="19050">
            <a:solidFill>
              <a:srgbClr val="4C4B50"/>
            </a:solidFill>
            <a:tailEnd type="triangle"/>
          </a:ln>
        </p:spPr>
        <p:txBody>
          <a:bodyPr lIns="45718" tIns="45718" rIns="45718" bIns="45718"/>
          <a:lstStyle/>
          <a:p>
            <a:pPr/>
          </a:p>
        </p:txBody>
      </p:sp>
      <p:sp>
        <p:nvSpPr>
          <p:cNvPr id="329" name="Shape 329"/>
          <p:cNvSpPr/>
          <p:nvPr/>
        </p:nvSpPr>
        <p:spPr>
          <a:xfrm>
            <a:off x="3010908" y="2921864"/>
            <a:ext cx="1958590"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150000"/>
              </a:lnSpc>
              <a:defRPr sz="1000">
                <a:solidFill>
                  <a:srgbClr val="808080"/>
                </a:solidFill>
                <a:latin typeface="Bebas"/>
                <a:ea typeface="Bebas"/>
                <a:cs typeface="Bebas"/>
                <a:sym typeface="Bebas"/>
              </a:defRPr>
            </a:lvl1pPr>
          </a:lstStyle>
          <a:p>
            <a:pPr/>
            <a:r>
              <a:t>人力控制安全</a:t>
            </a:r>
          </a:p>
        </p:txBody>
      </p:sp>
      <p:sp>
        <p:nvSpPr>
          <p:cNvPr id="330" name="Shape 330"/>
          <p:cNvSpPr/>
          <p:nvPr/>
        </p:nvSpPr>
        <p:spPr>
          <a:xfrm>
            <a:off x="3010908" y="3869313"/>
            <a:ext cx="1958590"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150000"/>
              </a:lnSpc>
              <a:defRPr sz="1000">
                <a:solidFill>
                  <a:srgbClr val="808080"/>
                </a:solidFill>
                <a:latin typeface="Bebas"/>
                <a:ea typeface="Bebas"/>
                <a:cs typeface="Bebas"/>
                <a:sym typeface="Bebas"/>
              </a:defRPr>
            </a:lvl1pPr>
          </a:lstStyle>
          <a:p>
            <a:pPr/>
            <a:r>
              <a:t>安全规范人力</a:t>
            </a:r>
          </a:p>
        </p:txBody>
      </p:sp>
      <p:sp>
        <p:nvSpPr>
          <p:cNvPr id="331" name="Shape 331"/>
          <p:cNvSpPr/>
          <p:nvPr/>
        </p:nvSpPr>
        <p:spPr>
          <a:xfrm>
            <a:off x="7224279" y="2921865"/>
            <a:ext cx="1958590"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150000"/>
              </a:lnSpc>
              <a:defRPr sz="1000">
                <a:solidFill>
                  <a:srgbClr val="808080"/>
                </a:solidFill>
                <a:latin typeface="Bebas"/>
                <a:ea typeface="Bebas"/>
                <a:cs typeface="Bebas"/>
                <a:sym typeface="Bebas"/>
              </a:defRPr>
            </a:lvl1pPr>
          </a:lstStyle>
          <a:p>
            <a:pPr/>
            <a:r>
              <a:t>安全解放人力</a:t>
            </a:r>
          </a:p>
        </p:txBody>
      </p:sp>
      <p:sp>
        <p:nvSpPr>
          <p:cNvPr id="332" name="Shape 332"/>
          <p:cNvSpPr/>
          <p:nvPr/>
        </p:nvSpPr>
        <p:spPr>
          <a:xfrm>
            <a:off x="7224279" y="3869311"/>
            <a:ext cx="1958590"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150000"/>
              </a:lnSpc>
              <a:defRPr sz="1000">
                <a:solidFill>
                  <a:srgbClr val="808080"/>
                </a:solidFill>
                <a:latin typeface="Bebas"/>
                <a:ea typeface="Bebas"/>
                <a:cs typeface="Bebas"/>
                <a:sym typeface="Bebas"/>
              </a:defRPr>
            </a:lvl1pPr>
          </a:lstStyle>
          <a:p>
            <a:pPr/>
            <a:r>
              <a:t>人力规范安全</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23"/>
                                        </p:tgtEl>
                                        <p:attrNameLst>
                                          <p:attrName>style.visibility</p:attrName>
                                        </p:attrNameLst>
                                      </p:cBhvr>
                                      <p:to>
                                        <p:strVal val="visible"/>
                                      </p:to>
                                    </p:set>
                                    <p:animEffect filter="dissolve" transition="in">
                                      <p:cBhvr>
                                        <p:cTn id="7" dur="500"/>
                                        <p:tgtEl>
                                          <p:spTgt spid="323"/>
                                        </p:tgtEl>
                                      </p:cBhvr>
                                    </p:animEffect>
                                  </p:childTnLst>
                                </p:cTn>
                              </p:par>
                            </p:childTnLst>
                          </p:cTn>
                        </p:par>
                        <p:par>
                          <p:cTn id="8" fill="hold">
                            <p:stCondLst>
                              <p:cond delay="0"/>
                            </p:stCondLst>
                            <p:childTnLst>
                              <p:par>
                                <p:cTn id="9" presetClass="path" nodeType="afterEffect" presetSubtype="0" presetID="-1" grpId="2" decel="50000" fill="hold">
                                  <p:stCondLst>
                                    <p:cond delay="0"/>
                                  </p:stCondLst>
                                  <p:childTnLst>
                                    <p:animMotion path="M 0.000000 0.000000 L 0.000000 -0.187030" origin="layout" pathEditMode="relative">
                                      <p:cBhvr>
                                        <p:cTn id="10" dur="750" fill="hold"/>
                                        <p:tgtEl>
                                          <p:spTgt spid="323"/>
                                        </p:tgtEl>
                                        <p:attrNameLst>
                                          <p:attrName>ppt_x</p:attrName>
                                          <p:attrName>ppt_y</p:attrName>
                                        </p:attrNameLst>
                                      </p:cBhvr>
                                    </p:animMotion>
                                  </p:childTnLst>
                                </p:cTn>
                              </p:par>
                            </p:childTnLst>
                          </p:cTn>
                        </p:par>
                        <p:par>
                          <p:cTn id="11" fill="hold">
                            <p:stCondLst>
                              <p:cond delay="0"/>
                            </p:stCondLst>
                            <p:childTnLst>
                              <p:par>
                                <p:cTn id="12" presetClass="path" nodeType="afterEffect" presetSubtype="0" presetID="-1" grpId="3" accel="50000" decel="50000" fill="hold">
                                  <p:stCondLst>
                                    <p:cond delay="750"/>
                                  </p:stCondLst>
                                  <p:childTnLst>
                                    <p:animMotion path="M 0.000000 -0.187030 L 0.000000 -0.225464" origin="layout" pathEditMode="relative">
                                      <p:cBhvr>
                                        <p:cTn id="13" dur="750" fill="hold"/>
                                        <p:tgtEl>
                                          <p:spTgt spid="323"/>
                                        </p:tgtEl>
                                        <p:attrNameLst>
                                          <p:attrName>ppt_x</p:attrName>
                                          <p:attrName>ppt_y</p:attrName>
                                        </p:attrNameLst>
                                      </p:cBhvr>
                                    </p:animMotion>
                                  </p:childTnLst>
                                </p:cTn>
                              </p:par>
                            </p:childTnLst>
                          </p:cTn>
                        </p:par>
                        <p:par>
                          <p:cTn id="14" fill="hold">
                            <p:stCondLst>
                              <p:cond delay="1500"/>
                            </p:stCondLst>
                            <p:childTnLst>
                              <p:par>
                                <p:cTn id="15" presetClass="entr" nodeType="afterEffect" presetID="9" grpId="4" fill="hold">
                                  <p:stCondLst>
                                    <p:cond delay="0"/>
                                  </p:stCondLst>
                                  <p:iterate type="el" backwards="0">
                                    <p:tmAbs val="0"/>
                                  </p:iterate>
                                  <p:childTnLst>
                                    <p:set>
                                      <p:cBhvr>
                                        <p:cTn id="16" fill="hold"/>
                                        <p:tgtEl>
                                          <p:spTgt spid="326"/>
                                        </p:tgtEl>
                                        <p:attrNameLst>
                                          <p:attrName>style.visibility</p:attrName>
                                        </p:attrNameLst>
                                      </p:cBhvr>
                                      <p:to>
                                        <p:strVal val="visible"/>
                                      </p:to>
                                    </p:set>
                                    <p:animEffect filter="dissolve" transition="in">
                                      <p:cBhvr>
                                        <p:cTn id="17" dur="500"/>
                                        <p:tgtEl>
                                          <p:spTgt spid="326"/>
                                        </p:tgtEl>
                                      </p:cBhvr>
                                    </p:animEffect>
                                  </p:childTnLst>
                                </p:cTn>
                              </p:par>
                            </p:childTnLst>
                          </p:cTn>
                        </p:par>
                        <p:par>
                          <p:cTn id="18" fill="hold">
                            <p:stCondLst>
                              <p:cond delay="0"/>
                            </p:stCondLst>
                            <p:childTnLst>
                              <p:par>
                                <p:cTn id="19" presetClass="path" nodeType="afterEffect" presetSubtype="0" presetID="-1" grpId="5" decel="50000" fill="hold">
                                  <p:stCondLst>
                                    <p:cond delay="0"/>
                                  </p:stCondLst>
                                  <p:childTnLst>
                                    <p:animMotion path="M 0.000000 0.000000 L 0.000000 -0.187030" origin="layout" pathEditMode="relative">
                                      <p:cBhvr>
                                        <p:cTn id="20" dur="750" fill="hold"/>
                                        <p:tgtEl>
                                          <p:spTgt spid="326"/>
                                        </p:tgtEl>
                                        <p:attrNameLst>
                                          <p:attrName>ppt_x</p:attrName>
                                          <p:attrName>ppt_y</p:attrName>
                                        </p:attrNameLst>
                                      </p:cBhvr>
                                    </p:animMotion>
                                  </p:childTnLst>
                                </p:cTn>
                              </p:par>
                            </p:childTnLst>
                          </p:cTn>
                        </p:par>
                        <p:par>
                          <p:cTn id="21" fill="hold">
                            <p:stCondLst>
                              <p:cond delay="0"/>
                            </p:stCondLst>
                            <p:childTnLst>
                              <p:par>
                                <p:cTn id="22" presetClass="path" nodeType="afterEffect" presetSubtype="0" presetID="-1" grpId="6" accel="50000" decel="50000" fill="hold">
                                  <p:stCondLst>
                                    <p:cond delay="750"/>
                                  </p:stCondLst>
                                  <p:childTnLst>
                                    <p:animMotion path="M 0.000000 -0.187030 L 0.000000 -0.225464" origin="layout" pathEditMode="relative">
                                      <p:cBhvr>
                                        <p:cTn id="23" dur="750" fill="hold"/>
                                        <p:tgtEl>
                                          <p:spTgt spid="326"/>
                                        </p:tgtEl>
                                        <p:attrNameLst>
                                          <p:attrName>ppt_x</p:attrName>
                                          <p:attrName>ppt_y</p:attrName>
                                        </p:attrNameLst>
                                      </p:cBhvr>
                                    </p:animMotion>
                                  </p:childTnLst>
                                </p:cTn>
                              </p:par>
                            </p:childTnLst>
                          </p:cTn>
                        </p:par>
                        <p:par>
                          <p:cTn id="24" fill="hold">
                            <p:stCondLst>
                              <p:cond delay="1500"/>
                            </p:stCondLst>
                            <p:childTnLst>
                              <p:par>
                                <p:cTn id="25" presetClass="entr" nodeType="afterEffect" presetID="9" grpId="7" fill="hold">
                                  <p:stCondLst>
                                    <p:cond delay="0"/>
                                  </p:stCondLst>
                                  <p:iterate type="el" backwards="0">
                                    <p:tmAbs val="0"/>
                                  </p:iterate>
                                  <p:childTnLst>
                                    <p:set>
                                      <p:cBhvr>
                                        <p:cTn id="26" fill="hold"/>
                                        <p:tgtEl>
                                          <p:spTgt spid="319"/>
                                        </p:tgtEl>
                                        <p:attrNameLst>
                                          <p:attrName>style.visibility</p:attrName>
                                        </p:attrNameLst>
                                      </p:cBhvr>
                                      <p:to>
                                        <p:strVal val="visible"/>
                                      </p:to>
                                    </p:set>
                                    <p:animEffect filter="dissolve" transition="in">
                                      <p:cBhvr>
                                        <p:cTn id="27" dur="500"/>
                                        <p:tgtEl>
                                          <p:spTgt spid="319"/>
                                        </p:tgtEl>
                                      </p:cBhvr>
                                    </p:animEffect>
                                  </p:childTnLst>
                                </p:cTn>
                              </p:par>
                            </p:childTnLst>
                          </p:cTn>
                        </p:par>
                        <p:par>
                          <p:cTn id="28" fill="hold">
                            <p:stCondLst>
                              <p:cond delay="2000"/>
                            </p:stCondLst>
                            <p:childTnLst>
                              <p:par>
                                <p:cTn id="29" presetClass="entr" nodeType="afterEffect" presetID="9" grpId="8" fill="hold">
                                  <p:stCondLst>
                                    <p:cond delay="0"/>
                                  </p:stCondLst>
                                  <p:iterate type="el" backwards="0">
                                    <p:tmAbs val="0"/>
                                  </p:iterate>
                                  <p:childTnLst>
                                    <p:set>
                                      <p:cBhvr>
                                        <p:cTn id="30" fill="hold"/>
                                        <p:tgtEl>
                                          <p:spTgt spid="320"/>
                                        </p:tgtEl>
                                        <p:attrNameLst>
                                          <p:attrName>style.visibility</p:attrName>
                                        </p:attrNameLst>
                                      </p:cBhvr>
                                      <p:to>
                                        <p:strVal val="visible"/>
                                      </p:to>
                                    </p:set>
                                    <p:animEffect filter="dissolve" transition="in">
                                      <p:cBhvr>
                                        <p:cTn id="31" dur="500"/>
                                        <p:tgtEl>
                                          <p:spTgt spid="320"/>
                                        </p:tgtEl>
                                      </p:cBhvr>
                                    </p:animEffect>
                                  </p:childTnLst>
                                </p:cTn>
                              </p:par>
                            </p:childTnLst>
                          </p:cTn>
                        </p:par>
                        <p:par>
                          <p:cTn id="32" fill="hold">
                            <p:stCondLst>
                              <p:cond delay="2500"/>
                            </p:stCondLst>
                            <p:childTnLst>
                              <p:par>
                                <p:cTn id="33" presetClass="entr" nodeType="afterEffect" presetSubtype="2" presetID="22" grpId="9" fill="hold">
                                  <p:stCondLst>
                                    <p:cond delay="0"/>
                                  </p:stCondLst>
                                  <p:iterate type="el" backwards="0">
                                    <p:tmAbs val="0"/>
                                  </p:iterate>
                                  <p:childTnLst>
                                    <p:set>
                                      <p:cBhvr>
                                        <p:cTn id="34" fill="hold"/>
                                        <p:tgtEl>
                                          <p:spTgt spid="327"/>
                                        </p:tgtEl>
                                        <p:attrNameLst>
                                          <p:attrName>style.visibility</p:attrName>
                                        </p:attrNameLst>
                                      </p:cBhvr>
                                      <p:to>
                                        <p:strVal val="visible"/>
                                      </p:to>
                                    </p:set>
                                    <p:animEffect filter="wipe(right)" transition="in">
                                      <p:cBhvr>
                                        <p:cTn id="35" dur="1000"/>
                                        <p:tgtEl>
                                          <p:spTgt spid="327"/>
                                        </p:tgtEl>
                                      </p:cBhvr>
                                    </p:animEffect>
                                  </p:childTnLst>
                                </p:cTn>
                              </p:par>
                            </p:childTnLst>
                          </p:cTn>
                        </p:par>
                        <p:par>
                          <p:cTn id="36" fill="hold">
                            <p:stCondLst>
                              <p:cond delay="3500"/>
                            </p:stCondLst>
                            <p:childTnLst>
                              <p:par>
                                <p:cTn id="37" presetClass="entr" nodeType="afterEffect" presetSubtype="4" presetID="2" grpId="10" fill="hold">
                                  <p:stCondLst>
                                    <p:cond delay="0"/>
                                  </p:stCondLst>
                                  <p:iterate type="el" backwards="0">
                                    <p:tmAbs val="0"/>
                                  </p:iterate>
                                  <p:childTnLst>
                                    <p:set>
                                      <p:cBhvr>
                                        <p:cTn id="38" fill="hold"/>
                                        <p:tgtEl>
                                          <p:spTgt spid="329"/>
                                        </p:tgtEl>
                                        <p:attrNameLst>
                                          <p:attrName>style.visibility</p:attrName>
                                        </p:attrNameLst>
                                      </p:cBhvr>
                                      <p:to>
                                        <p:strVal val="visible"/>
                                      </p:to>
                                    </p:set>
                                    <p:anim calcmode="lin" valueType="num">
                                      <p:cBhvr>
                                        <p:cTn id="39" dur="1000" fill="hold"/>
                                        <p:tgtEl>
                                          <p:spTgt spid="329"/>
                                        </p:tgtEl>
                                        <p:attrNameLst>
                                          <p:attrName>ppt_x</p:attrName>
                                        </p:attrNameLst>
                                      </p:cBhvr>
                                      <p:tavLst>
                                        <p:tav tm="0">
                                          <p:val>
                                            <p:strVal val="#ppt_x"/>
                                          </p:val>
                                        </p:tav>
                                        <p:tav tm="100000">
                                          <p:val>
                                            <p:strVal val="#ppt_x"/>
                                          </p:val>
                                        </p:tav>
                                      </p:tavLst>
                                    </p:anim>
                                    <p:anim calcmode="lin" valueType="num">
                                      <p:cBhvr>
                                        <p:cTn id="40" dur="1000" fill="hold"/>
                                        <p:tgtEl>
                                          <p:spTgt spid="329"/>
                                        </p:tgtEl>
                                        <p:attrNameLst>
                                          <p:attrName>ppt_y</p:attrName>
                                        </p:attrNameLst>
                                      </p:cBhvr>
                                      <p:tavLst>
                                        <p:tav tm="0">
                                          <p:val>
                                            <p:strVal val="1+#ppt_h/2"/>
                                          </p:val>
                                        </p:tav>
                                        <p:tav tm="100000">
                                          <p:val>
                                            <p:strVal val="#ppt_y"/>
                                          </p:val>
                                        </p:tav>
                                      </p:tavLst>
                                    </p:anim>
                                  </p:childTnLst>
                                </p:cTn>
                              </p:par>
                            </p:childTnLst>
                          </p:cTn>
                        </p:par>
                        <p:par>
                          <p:cTn id="41" fill="hold">
                            <p:stCondLst>
                              <p:cond delay="4500"/>
                            </p:stCondLst>
                            <p:childTnLst>
                              <p:par>
                                <p:cTn id="42" presetClass="entr" nodeType="afterEffect" presetSubtype="1" presetID="2" grpId="11" fill="hold">
                                  <p:stCondLst>
                                    <p:cond delay="0"/>
                                  </p:stCondLst>
                                  <p:iterate type="el" backwards="0">
                                    <p:tmAbs val="0"/>
                                  </p:iterate>
                                  <p:childTnLst>
                                    <p:set>
                                      <p:cBhvr>
                                        <p:cTn id="43" fill="hold"/>
                                        <p:tgtEl>
                                          <p:spTgt spid="330"/>
                                        </p:tgtEl>
                                        <p:attrNameLst>
                                          <p:attrName>style.visibility</p:attrName>
                                        </p:attrNameLst>
                                      </p:cBhvr>
                                      <p:to>
                                        <p:strVal val="visible"/>
                                      </p:to>
                                    </p:set>
                                    <p:anim calcmode="lin" valueType="num">
                                      <p:cBhvr>
                                        <p:cTn id="44" dur="1000" fill="hold"/>
                                        <p:tgtEl>
                                          <p:spTgt spid="330"/>
                                        </p:tgtEl>
                                        <p:attrNameLst>
                                          <p:attrName>ppt_x</p:attrName>
                                        </p:attrNameLst>
                                      </p:cBhvr>
                                      <p:tavLst>
                                        <p:tav tm="0">
                                          <p:val>
                                            <p:strVal val="#ppt_x"/>
                                          </p:val>
                                        </p:tav>
                                        <p:tav tm="100000">
                                          <p:val>
                                            <p:strVal val="#ppt_x"/>
                                          </p:val>
                                        </p:tav>
                                      </p:tavLst>
                                    </p:anim>
                                    <p:anim calcmode="lin" valueType="num">
                                      <p:cBhvr>
                                        <p:cTn id="45" dur="1000" fill="hold"/>
                                        <p:tgtEl>
                                          <p:spTgt spid="330"/>
                                        </p:tgtEl>
                                        <p:attrNameLst>
                                          <p:attrName>ppt_y</p:attrName>
                                        </p:attrNameLst>
                                      </p:cBhvr>
                                      <p:tavLst>
                                        <p:tav tm="0">
                                          <p:val>
                                            <p:strVal val="0-#ppt_h/2"/>
                                          </p:val>
                                        </p:tav>
                                        <p:tav tm="100000">
                                          <p:val>
                                            <p:strVal val="#ppt_y"/>
                                          </p:val>
                                        </p:tav>
                                      </p:tavLst>
                                    </p:anim>
                                  </p:childTnLst>
                                </p:cTn>
                              </p:par>
                            </p:childTnLst>
                          </p:cTn>
                        </p:par>
                        <p:par>
                          <p:cTn id="46" fill="hold">
                            <p:stCondLst>
                              <p:cond delay="5500"/>
                            </p:stCondLst>
                            <p:childTnLst>
                              <p:par>
                                <p:cTn id="47" presetClass="entr" nodeType="afterEffect" presetSubtype="8" presetID="22" grpId="12" fill="hold">
                                  <p:stCondLst>
                                    <p:cond delay="0"/>
                                  </p:stCondLst>
                                  <p:iterate type="el" backwards="0">
                                    <p:tmAbs val="0"/>
                                  </p:iterate>
                                  <p:childTnLst>
                                    <p:set>
                                      <p:cBhvr>
                                        <p:cTn id="48" fill="hold"/>
                                        <p:tgtEl>
                                          <p:spTgt spid="328"/>
                                        </p:tgtEl>
                                        <p:attrNameLst>
                                          <p:attrName>style.visibility</p:attrName>
                                        </p:attrNameLst>
                                      </p:cBhvr>
                                      <p:to>
                                        <p:strVal val="visible"/>
                                      </p:to>
                                    </p:set>
                                    <p:animEffect filter="wipe(left)" transition="in">
                                      <p:cBhvr>
                                        <p:cTn id="49" dur="1000"/>
                                        <p:tgtEl>
                                          <p:spTgt spid="328"/>
                                        </p:tgtEl>
                                      </p:cBhvr>
                                    </p:animEffect>
                                  </p:childTnLst>
                                </p:cTn>
                              </p:par>
                            </p:childTnLst>
                          </p:cTn>
                        </p:par>
                        <p:par>
                          <p:cTn id="50" fill="hold">
                            <p:stCondLst>
                              <p:cond delay="6500"/>
                            </p:stCondLst>
                            <p:childTnLst>
                              <p:par>
                                <p:cTn id="51" presetClass="entr" nodeType="afterEffect" presetSubtype="4" presetID="2" grpId="13" fill="hold">
                                  <p:stCondLst>
                                    <p:cond delay="0"/>
                                  </p:stCondLst>
                                  <p:iterate type="el" backwards="0">
                                    <p:tmAbs val="0"/>
                                  </p:iterate>
                                  <p:childTnLst>
                                    <p:set>
                                      <p:cBhvr>
                                        <p:cTn id="52" fill="hold"/>
                                        <p:tgtEl>
                                          <p:spTgt spid="331"/>
                                        </p:tgtEl>
                                        <p:attrNameLst>
                                          <p:attrName>style.visibility</p:attrName>
                                        </p:attrNameLst>
                                      </p:cBhvr>
                                      <p:to>
                                        <p:strVal val="visible"/>
                                      </p:to>
                                    </p:set>
                                    <p:anim calcmode="lin" valueType="num">
                                      <p:cBhvr>
                                        <p:cTn id="53" dur="1000" fill="hold"/>
                                        <p:tgtEl>
                                          <p:spTgt spid="331"/>
                                        </p:tgtEl>
                                        <p:attrNameLst>
                                          <p:attrName>ppt_x</p:attrName>
                                        </p:attrNameLst>
                                      </p:cBhvr>
                                      <p:tavLst>
                                        <p:tav tm="0">
                                          <p:val>
                                            <p:strVal val="#ppt_x"/>
                                          </p:val>
                                        </p:tav>
                                        <p:tav tm="100000">
                                          <p:val>
                                            <p:strVal val="#ppt_x"/>
                                          </p:val>
                                        </p:tav>
                                      </p:tavLst>
                                    </p:anim>
                                    <p:anim calcmode="lin" valueType="num">
                                      <p:cBhvr>
                                        <p:cTn id="54" dur="1000" fill="hold"/>
                                        <p:tgtEl>
                                          <p:spTgt spid="331"/>
                                        </p:tgtEl>
                                        <p:attrNameLst>
                                          <p:attrName>ppt_y</p:attrName>
                                        </p:attrNameLst>
                                      </p:cBhvr>
                                      <p:tavLst>
                                        <p:tav tm="0">
                                          <p:val>
                                            <p:strVal val="1+#ppt_h/2"/>
                                          </p:val>
                                        </p:tav>
                                        <p:tav tm="100000">
                                          <p:val>
                                            <p:strVal val="#ppt_y"/>
                                          </p:val>
                                        </p:tav>
                                      </p:tavLst>
                                    </p:anim>
                                  </p:childTnLst>
                                </p:cTn>
                              </p:par>
                            </p:childTnLst>
                          </p:cTn>
                        </p:par>
                        <p:par>
                          <p:cTn id="55" fill="hold">
                            <p:stCondLst>
                              <p:cond delay="7500"/>
                            </p:stCondLst>
                            <p:childTnLst>
                              <p:par>
                                <p:cTn id="56" presetClass="entr" nodeType="afterEffect" presetSubtype="1" presetID="2" grpId="14" fill="hold">
                                  <p:stCondLst>
                                    <p:cond delay="0"/>
                                  </p:stCondLst>
                                  <p:iterate type="el" backwards="0">
                                    <p:tmAbs val="0"/>
                                  </p:iterate>
                                  <p:childTnLst>
                                    <p:set>
                                      <p:cBhvr>
                                        <p:cTn id="57" fill="hold"/>
                                        <p:tgtEl>
                                          <p:spTgt spid="332"/>
                                        </p:tgtEl>
                                        <p:attrNameLst>
                                          <p:attrName>style.visibility</p:attrName>
                                        </p:attrNameLst>
                                      </p:cBhvr>
                                      <p:to>
                                        <p:strVal val="visible"/>
                                      </p:to>
                                    </p:set>
                                    <p:anim calcmode="lin" valueType="num">
                                      <p:cBhvr>
                                        <p:cTn id="58" dur="1000" fill="hold"/>
                                        <p:tgtEl>
                                          <p:spTgt spid="332"/>
                                        </p:tgtEl>
                                        <p:attrNameLst>
                                          <p:attrName>ppt_x</p:attrName>
                                        </p:attrNameLst>
                                      </p:cBhvr>
                                      <p:tavLst>
                                        <p:tav tm="0">
                                          <p:val>
                                            <p:strVal val="#ppt_x"/>
                                          </p:val>
                                        </p:tav>
                                        <p:tav tm="100000">
                                          <p:val>
                                            <p:strVal val="#ppt_x"/>
                                          </p:val>
                                        </p:tav>
                                      </p:tavLst>
                                    </p:anim>
                                    <p:anim calcmode="lin" valueType="num">
                                      <p:cBhvr>
                                        <p:cTn id="59" dur="1000" fill="hold"/>
                                        <p:tgtEl>
                                          <p:spTgt spid="3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4"/>
      <p:bldP build="whole" bldLvl="1" animBg="1" rev="0" advAuto="0" spid="327" grpId="9"/>
      <p:bldP build="whole" bldLvl="1" animBg="1" rev="0" advAuto="0" spid="330" grpId="11"/>
      <p:bldP build="whole" bldLvl="1" animBg="1" rev="0" advAuto="0" spid="332" grpId="14"/>
      <p:bldP build="whole" bldLvl="1" animBg="1" rev="0" advAuto="0" spid="329" grpId="10"/>
      <p:bldP build="whole" bldLvl="1" animBg="1" rev="0" advAuto="0" spid="320" grpId="8"/>
      <p:bldP build="whole" bldLvl="1" animBg="1" rev="0" advAuto="0" spid="323" grpId="1"/>
      <p:bldP build="whole" bldLvl="1" animBg="1" rev="0" advAuto="0" spid="328" grpId="12"/>
      <p:bldP build="whole" bldLvl="1" animBg="1" rev="0" advAuto="0" spid="331" grpId="13"/>
      <p:bldP build="whole" bldLvl="1" animBg="1" rev="0" advAuto="0" spid="319" grpId="7"/>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36" name="Group 336"/>
          <p:cNvGrpSpPr/>
          <p:nvPr/>
        </p:nvGrpSpPr>
        <p:grpSpPr>
          <a:xfrm>
            <a:off x="4369119" y="824386"/>
            <a:ext cx="3453761" cy="834639"/>
            <a:chOff x="-1" y="0"/>
            <a:chExt cx="3453760" cy="834638"/>
          </a:xfrm>
        </p:grpSpPr>
        <p:sp>
          <p:nvSpPr>
            <p:cNvPr id="334" name="Shape 334"/>
            <p:cNvSpPr/>
            <p:nvPr/>
          </p:nvSpPr>
          <p:spPr>
            <a:xfrm>
              <a:off x="-2" y="0"/>
              <a:ext cx="3453762" cy="834639"/>
            </a:xfrm>
            <a:prstGeom prst="roundRect">
              <a:avLst>
                <a:gd name="adj" fmla="val 12942"/>
              </a:avLst>
            </a:prstGeom>
            <a:solidFill>
              <a:srgbClr val="0070C0"/>
            </a:solidFill>
            <a:ln w="12700" cap="flat">
              <a:noFill/>
              <a:miter lim="400000"/>
            </a:ln>
            <a:effectLst/>
          </p:spPr>
          <p:txBody>
            <a:bodyPr wrap="square" lIns="45718" tIns="45718" rIns="45718" bIns="45718" numCol="1" anchor="ctr">
              <a:noAutofit/>
            </a:bodyPr>
            <a:lstStyle/>
            <a:p>
              <a:pPr algn="ctr">
                <a:defRPr sz="2400">
                  <a:solidFill>
                    <a:srgbClr val="FFFFFF"/>
                  </a:solidFill>
                  <a:latin typeface="+mn-lt"/>
                  <a:ea typeface="+mn-ea"/>
                  <a:cs typeface="+mn-cs"/>
                  <a:sym typeface="DengXian"/>
                </a:defRPr>
              </a:pPr>
            </a:p>
          </p:txBody>
        </p:sp>
        <p:sp>
          <p:nvSpPr>
            <p:cNvPr id="335" name="Shape 335"/>
            <p:cNvSpPr/>
            <p:nvPr/>
          </p:nvSpPr>
          <p:spPr>
            <a:xfrm>
              <a:off x="31637" y="162048"/>
              <a:ext cx="3390484"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400">
                  <a:solidFill>
                    <a:srgbClr val="FFFFFF"/>
                  </a:solidFill>
                  <a:latin typeface="+mn-lt"/>
                  <a:ea typeface="+mn-ea"/>
                  <a:cs typeface="+mn-cs"/>
                  <a:sym typeface="DengXian"/>
                </a:defRPr>
              </a:lvl1pPr>
            </a:lstStyle>
            <a:p>
              <a:pPr/>
              <a:r>
                <a:t>过于依赖外力</a:t>
              </a:r>
            </a:p>
          </p:txBody>
        </p:sp>
      </p:grpSp>
      <p:sp>
        <p:nvSpPr>
          <p:cNvPr id="337" name="Shape 337"/>
          <p:cNvSpPr/>
          <p:nvPr/>
        </p:nvSpPr>
        <p:spPr>
          <a:xfrm>
            <a:off x="1580827" y="2232328"/>
            <a:ext cx="9030346" cy="326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n-lt"/>
                <a:ea typeface="+mn-ea"/>
                <a:cs typeface="+mn-cs"/>
                <a:sym typeface="DengXian"/>
              </a:defRPr>
            </a:lvl1pPr>
          </a:lstStyle>
          <a:p>
            <a:pPr/>
            <a:r>
              <a:t>抗DDOS    网闸    CDN    网络防火墙    下一代防火墙    UTM      日志审计系统    安全管理平台    IT运维管理平台    VPN    上网行为管理    流量控制系统    入侵检测系统    入侵防御系统    防病毒网关    反垃圾邮件    网络行为分析    准入系统    数据库审计系统    日志审计系统    运维审计系统    主机审计系统    主机安全加固    主机入侵防御系统    防病毒软件    杀毒U盘    终端安全管理    安全认证    业务风险分析系统    业务行为监测    缓存加速    应用交付    应用系统漏洞扫描    数据库漏洞扫描    主机系统漏洞扫描    木马检测工具    三合一综合检测系统  WEB安全监测系统    应用态势感知系统    认证网关    数字证书    日志审计系统    应用动态防护    WEB应用防火墙    APT    文档检索    舆情系统    数据安全网关    打印审计    刻录审计    防篡改软件    文档加密    安全网盘    加密U盘    加密存储    加密硬盘      数据备份与恢复      无线入侵防御系统</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9" name="image2.png"/>
          <p:cNvPicPr>
            <a:picLocks noChangeAspect="1"/>
          </p:cNvPicPr>
          <p:nvPr/>
        </p:nvPicPr>
        <p:blipFill>
          <a:blip r:embed="rId2">
            <a:extLst/>
          </a:blip>
          <a:stretch>
            <a:fillRect/>
          </a:stretch>
        </p:blipFill>
        <p:spPr>
          <a:xfrm>
            <a:off x="3568798" y="2859184"/>
            <a:ext cx="5054404" cy="1139630"/>
          </a:xfrm>
          <a:prstGeom prst="rect">
            <a:avLst/>
          </a:prstGeom>
          <a:ln w="12700">
            <a:miter lim="400000"/>
          </a:ln>
          <a:effectLst>
            <a:outerShdw sx="100000" sy="100000" kx="0" ky="0" algn="b" rotWithShape="0" blurRad="190500" dist="8455" dir="5400000">
              <a:srgbClr val="000000"/>
            </a:outerShdw>
          </a:effectLst>
        </p:spPr>
      </p:pic>
      <p:sp>
        <p:nvSpPr>
          <p:cNvPr id="340" name="Shape 340"/>
          <p:cNvSpPr/>
          <p:nvPr/>
        </p:nvSpPr>
        <p:spPr>
          <a:xfrm>
            <a:off x="3757929" y="3116577"/>
            <a:ext cx="4676137"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000">
                <a:solidFill>
                  <a:srgbClr val="FFFFFF"/>
                </a:solidFill>
                <a:latin typeface="+mn-lt"/>
                <a:ea typeface="+mn-ea"/>
                <a:cs typeface="+mn-cs"/>
                <a:sym typeface="DengXian"/>
              </a:defRPr>
            </a:lvl1pPr>
          </a:lstStyle>
          <a:p>
            <a:pPr/>
            <a:r>
              <a:t>别以为甲方安全和乙方无关</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2" name="image3.png"/>
          <p:cNvPicPr>
            <a:picLocks noChangeAspect="1"/>
          </p:cNvPicPr>
          <p:nvPr/>
        </p:nvPicPr>
        <p:blipFill>
          <a:blip r:embed="rId2">
            <a:extLst/>
          </a:blip>
          <a:stretch>
            <a:fillRect/>
          </a:stretch>
        </p:blipFill>
        <p:spPr>
          <a:xfrm>
            <a:off x="3162448" y="1479075"/>
            <a:ext cx="5867104" cy="5408554"/>
          </a:xfrm>
          <a:prstGeom prst="rect">
            <a:avLst/>
          </a:prstGeom>
          <a:ln w="12700">
            <a:miter lim="400000"/>
          </a:ln>
        </p:spPr>
      </p:pic>
      <p:sp>
        <p:nvSpPr>
          <p:cNvPr id="343" name="Shape 343"/>
          <p:cNvSpPr/>
          <p:nvPr/>
        </p:nvSpPr>
        <p:spPr>
          <a:xfrm rot="21398269">
            <a:off x="9299933" y="1422677"/>
            <a:ext cx="2350274" cy="1970037"/>
          </a:xfrm>
          <a:prstGeom prst="wedgeEllipseCallout">
            <a:avLst>
              <a:gd name="adj1" fmla="val -134147"/>
              <a:gd name="adj2" fmla="val 14199"/>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344" name="Shape 344"/>
          <p:cNvSpPr/>
          <p:nvPr/>
        </p:nvSpPr>
        <p:spPr>
          <a:xfrm>
            <a:off x="5015229" y="839459"/>
            <a:ext cx="21615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一台审计设备的故事</a:t>
            </a:r>
          </a:p>
        </p:txBody>
      </p:sp>
      <p:sp>
        <p:nvSpPr>
          <p:cNvPr id="345" name="Shape 345"/>
          <p:cNvSpPr/>
          <p:nvPr/>
        </p:nvSpPr>
        <p:spPr>
          <a:xfrm rot="15310530">
            <a:off x="225346" y="1578465"/>
            <a:ext cx="2350273" cy="1970037"/>
          </a:xfrm>
          <a:prstGeom prst="wedgeEllipseCallout">
            <a:avLst>
              <a:gd name="adj1" fmla="val -47444"/>
              <a:gd name="adj2" fmla="val 162488"/>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346" name="Shape 346"/>
          <p:cNvSpPr/>
          <p:nvPr/>
        </p:nvSpPr>
        <p:spPr>
          <a:xfrm>
            <a:off x="778537" y="2358995"/>
            <a:ext cx="10185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我能联动</a:t>
            </a:r>
          </a:p>
        </p:txBody>
      </p:sp>
      <p:sp>
        <p:nvSpPr>
          <p:cNvPr id="347" name="Shape 347"/>
          <p:cNvSpPr/>
          <p:nvPr/>
        </p:nvSpPr>
        <p:spPr>
          <a:xfrm>
            <a:off x="9965811" y="2358995"/>
            <a:ext cx="10185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我能阻断</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9" name="image4.png"/>
          <p:cNvPicPr>
            <a:picLocks noChangeAspect="1"/>
          </p:cNvPicPr>
          <p:nvPr/>
        </p:nvPicPr>
        <p:blipFill>
          <a:blip r:embed="rId2">
            <a:extLst/>
          </a:blip>
          <a:stretch>
            <a:fillRect/>
          </a:stretch>
        </p:blipFill>
        <p:spPr>
          <a:xfrm>
            <a:off x="2642405" y="1917474"/>
            <a:ext cx="6720894" cy="4261085"/>
          </a:xfrm>
          <a:prstGeom prst="rect">
            <a:avLst/>
          </a:prstGeom>
          <a:ln w="12700">
            <a:miter lim="400000"/>
          </a:ln>
        </p:spPr>
      </p:pic>
      <p:grpSp>
        <p:nvGrpSpPr>
          <p:cNvPr id="352" name="Group 352"/>
          <p:cNvGrpSpPr/>
          <p:nvPr/>
        </p:nvGrpSpPr>
        <p:grpSpPr>
          <a:xfrm>
            <a:off x="5591755" y="977003"/>
            <a:ext cx="1511850" cy="1620275"/>
            <a:chOff x="0" y="0"/>
            <a:chExt cx="1511848" cy="1620274"/>
          </a:xfrm>
        </p:grpSpPr>
        <p:sp>
          <p:nvSpPr>
            <p:cNvPr id="350" name="Shape 350"/>
            <p:cNvSpPr/>
            <p:nvPr/>
          </p:nvSpPr>
          <p:spPr>
            <a:xfrm rot="18141760">
              <a:off x="100881" y="330314"/>
              <a:ext cx="1310087" cy="959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67" y="0"/>
                  </a:moveTo>
                  <a:cubicBezTo>
                    <a:pt x="5257" y="0"/>
                    <a:pt x="4927" y="450"/>
                    <a:pt x="4927" y="1009"/>
                  </a:cubicBezTo>
                  <a:lnTo>
                    <a:pt x="4927" y="7021"/>
                  </a:lnTo>
                  <a:lnTo>
                    <a:pt x="0" y="9049"/>
                  </a:lnTo>
                  <a:lnTo>
                    <a:pt x="4927" y="11077"/>
                  </a:lnTo>
                  <a:lnTo>
                    <a:pt x="4927" y="20582"/>
                  </a:lnTo>
                  <a:cubicBezTo>
                    <a:pt x="4927" y="21141"/>
                    <a:pt x="5257" y="21600"/>
                    <a:pt x="5667" y="21600"/>
                  </a:cubicBezTo>
                  <a:lnTo>
                    <a:pt x="20861" y="21600"/>
                  </a:lnTo>
                  <a:cubicBezTo>
                    <a:pt x="21270" y="21600"/>
                    <a:pt x="21600" y="21141"/>
                    <a:pt x="21600" y="20582"/>
                  </a:cubicBezTo>
                  <a:lnTo>
                    <a:pt x="21600" y="1009"/>
                  </a:lnTo>
                  <a:cubicBezTo>
                    <a:pt x="21600" y="450"/>
                    <a:pt x="21270" y="0"/>
                    <a:pt x="20861" y="0"/>
                  </a:cubicBezTo>
                  <a:lnTo>
                    <a:pt x="5667" y="0"/>
                  </a:lnTo>
                  <a:close/>
                </a:path>
              </a:pathLst>
            </a:cu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lgn="ctr">
                <a:defRPr>
                  <a:latin typeface="+mn-lt"/>
                  <a:ea typeface="+mn-ea"/>
                  <a:cs typeface="+mn-cs"/>
                  <a:sym typeface="DengXian"/>
                </a:defRPr>
              </a:pPr>
            </a:p>
          </p:txBody>
        </p:sp>
        <p:sp>
          <p:nvSpPr>
            <p:cNvPr id="351" name="Shape 351"/>
            <p:cNvSpPr/>
            <p:nvPr/>
          </p:nvSpPr>
          <p:spPr>
            <a:xfrm rot="18141760">
              <a:off x="100881" y="605669"/>
              <a:ext cx="1310087"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latin typeface="+mn-lt"/>
                  <a:ea typeface="+mn-ea"/>
                  <a:cs typeface="+mn-cs"/>
                  <a:sym typeface="DengXian"/>
                </a:defRPr>
              </a:lvl1pPr>
            </a:lstStyle>
            <a:p>
              <a:pPr/>
              <a:r>
                <a:t>谁的锅？</a:t>
              </a:r>
            </a:p>
          </p:txBody>
        </p:sp>
      </p:grpSp>
      <p:sp>
        <p:nvSpPr>
          <p:cNvPr id="353" name="Shape 353"/>
          <p:cNvSpPr/>
          <p:nvPr/>
        </p:nvSpPr>
        <p:spPr>
          <a:xfrm>
            <a:off x="8863978" y="3269091"/>
            <a:ext cx="449729" cy="260561"/>
          </a:xfrm>
          <a:prstGeom prst="rightArrow">
            <a:avLst>
              <a:gd name="adj1" fmla="val 32000"/>
              <a:gd name="adj2" fmla="val 110465"/>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354" name="Shape 354"/>
          <p:cNvSpPr/>
          <p:nvPr/>
        </p:nvSpPr>
        <p:spPr>
          <a:xfrm>
            <a:off x="1728664" y="3224528"/>
            <a:ext cx="7899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防火墙</a:t>
            </a:r>
          </a:p>
        </p:txBody>
      </p:sp>
      <p:sp>
        <p:nvSpPr>
          <p:cNvPr id="355" name="Shape 355"/>
          <p:cNvSpPr/>
          <p:nvPr/>
        </p:nvSpPr>
        <p:spPr>
          <a:xfrm rot="10637260">
            <a:off x="2641556" y="3282067"/>
            <a:ext cx="471548" cy="306684"/>
          </a:xfrm>
          <a:prstGeom prst="rightArrow">
            <a:avLst>
              <a:gd name="adj1" fmla="val 32000"/>
              <a:gd name="adj2" fmla="val 94183"/>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356" name="Shape 356"/>
          <p:cNvSpPr/>
          <p:nvPr/>
        </p:nvSpPr>
        <p:spPr>
          <a:xfrm>
            <a:off x="9487099" y="3213950"/>
            <a:ext cx="7899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防病毒</a:t>
            </a:r>
          </a:p>
        </p:txBody>
      </p:sp>
      <p:sp>
        <p:nvSpPr>
          <p:cNvPr id="357" name="Shape 357"/>
          <p:cNvSpPr/>
          <p:nvPr/>
        </p:nvSpPr>
        <p:spPr>
          <a:xfrm rot="17859022">
            <a:off x="8000665" y="2242238"/>
            <a:ext cx="476299" cy="303084"/>
          </a:xfrm>
          <a:prstGeom prst="rightArrow">
            <a:avLst>
              <a:gd name="adj1" fmla="val 32000"/>
              <a:gd name="adj2" fmla="val 95302"/>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358" name="Shape 358"/>
          <p:cNvSpPr/>
          <p:nvPr/>
        </p:nvSpPr>
        <p:spPr>
          <a:xfrm>
            <a:off x="8251203" y="1741028"/>
            <a:ext cx="485211"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IDS</a:t>
            </a:r>
          </a:p>
        </p:txBody>
      </p:sp>
      <p:sp>
        <p:nvSpPr>
          <p:cNvPr id="359" name="Shape 359"/>
          <p:cNvSpPr/>
          <p:nvPr/>
        </p:nvSpPr>
        <p:spPr>
          <a:xfrm rot="13999341">
            <a:off x="3103035" y="2398867"/>
            <a:ext cx="476299" cy="303084"/>
          </a:xfrm>
          <a:prstGeom prst="rightArrow">
            <a:avLst>
              <a:gd name="adj1" fmla="val 32000"/>
              <a:gd name="adj2" fmla="val 95302"/>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360" name="Shape 360"/>
          <p:cNvSpPr/>
          <p:nvPr/>
        </p:nvSpPr>
        <p:spPr>
          <a:xfrm>
            <a:off x="2808103" y="1942100"/>
            <a:ext cx="472598"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IPS</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74" name="Group 374"/>
          <p:cNvGrpSpPr/>
          <p:nvPr/>
        </p:nvGrpSpPr>
        <p:grpSpPr>
          <a:xfrm>
            <a:off x="784688" y="3118123"/>
            <a:ext cx="10332566" cy="1430648"/>
            <a:chOff x="-2" y="0"/>
            <a:chExt cx="10332564" cy="1430646"/>
          </a:xfrm>
        </p:grpSpPr>
        <p:sp>
          <p:nvSpPr>
            <p:cNvPr id="362" name="Shape 362"/>
            <p:cNvSpPr/>
            <p:nvPr/>
          </p:nvSpPr>
          <p:spPr>
            <a:xfrm flipH="1">
              <a:off x="2030" y="-1"/>
              <a:ext cx="2605936" cy="1430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37" y="0"/>
                  </a:moveTo>
                  <a:lnTo>
                    <a:pt x="21600" y="16439"/>
                  </a:lnTo>
                  <a:lnTo>
                    <a:pt x="0" y="21600"/>
                  </a:lnTo>
                  <a:lnTo>
                    <a:pt x="10537" y="0"/>
                  </a:lnTo>
                  <a:close/>
                </a:path>
              </a:pathLst>
            </a:custGeom>
            <a:gradFill flip="none" rotWithShape="1">
              <a:gsLst>
                <a:gs pos="0">
                  <a:srgbClr val="F2F2F2"/>
                </a:gs>
                <a:gs pos="100000">
                  <a:srgbClr val="FFFFFF">
                    <a:alpha val="0"/>
                  </a:srgbClr>
                </a:gs>
              </a:gsLst>
              <a:path path="circle">
                <a:fillToRect l="62278" t="119636" r="37721" b="-19636"/>
              </a:path>
            </a:gra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grpSp>
          <p:nvGrpSpPr>
            <p:cNvPr id="365" name="Group 365"/>
            <p:cNvGrpSpPr/>
            <p:nvPr/>
          </p:nvGrpSpPr>
          <p:grpSpPr>
            <a:xfrm>
              <a:off x="-3" y="3"/>
              <a:ext cx="1321558" cy="1102332"/>
              <a:chOff x="-1" y="0"/>
              <a:chExt cx="1321556" cy="1102330"/>
            </a:xfrm>
          </p:grpSpPr>
          <p:sp>
            <p:nvSpPr>
              <p:cNvPr id="363" name="Shape 363"/>
              <p:cNvSpPr/>
              <p:nvPr/>
            </p:nvSpPr>
            <p:spPr>
              <a:xfrm>
                <a:off x="-2" y="-1"/>
                <a:ext cx="1321558" cy="1102332"/>
              </a:xfrm>
              <a:prstGeom prst="rect">
                <a:avLst/>
              </a:prstGeom>
              <a:solidFill>
                <a:srgbClr val="0070C0"/>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364" name="Shape 364"/>
              <p:cNvSpPr/>
              <p:nvPr/>
            </p:nvSpPr>
            <p:spPr>
              <a:xfrm>
                <a:off x="-2" y="346692"/>
                <a:ext cx="1321558"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n-lt"/>
                    <a:ea typeface="+mn-ea"/>
                    <a:cs typeface="+mn-cs"/>
                    <a:sym typeface="DengXian"/>
                  </a:defRPr>
                </a:lvl1pPr>
              </a:lstStyle>
              <a:p>
                <a:pPr/>
                <a:r>
                  <a:t>差</a:t>
                </a:r>
              </a:p>
            </p:txBody>
          </p:sp>
        </p:grpSp>
        <p:sp>
          <p:nvSpPr>
            <p:cNvPr id="366" name="Shape 366"/>
            <p:cNvSpPr/>
            <p:nvPr/>
          </p:nvSpPr>
          <p:spPr>
            <a:xfrm flipH="1">
              <a:off x="3910863" y="-1"/>
              <a:ext cx="2605936" cy="1430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37" y="0"/>
                  </a:moveTo>
                  <a:lnTo>
                    <a:pt x="21600" y="16439"/>
                  </a:lnTo>
                  <a:lnTo>
                    <a:pt x="0" y="21600"/>
                  </a:lnTo>
                  <a:lnTo>
                    <a:pt x="10537" y="0"/>
                  </a:lnTo>
                  <a:close/>
                </a:path>
              </a:pathLst>
            </a:custGeom>
            <a:gradFill flip="none" rotWithShape="1">
              <a:gsLst>
                <a:gs pos="0">
                  <a:srgbClr val="F2F2F2"/>
                </a:gs>
                <a:gs pos="100000">
                  <a:srgbClr val="FFFFFF">
                    <a:alpha val="0"/>
                  </a:srgbClr>
                </a:gs>
              </a:gsLst>
              <a:path path="circle">
                <a:fillToRect l="62278" t="119636" r="37721" b="-19636"/>
              </a:path>
            </a:gra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grpSp>
          <p:nvGrpSpPr>
            <p:cNvPr id="369" name="Group 369"/>
            <p:cNvGrpSpPr/>
            <p:nvPr/>
          </p:nvGrpSpPr>
          <p:grpSpPr>
            <a:xfrm>
              <a:off x="3908802" y="3"/>
              <a:ext cx="1321557" cy="1102332"/>
              <a:chOff x="-1" y="0"/>
              <a:chExt cx="1321556" cy="1102330"/>
            </a:xfrm>
          </p:grpSpPr>
          <p:sp>
            <p:nvSpPr>
              <p:cNvPr id="367" name="Shape 367"/>
              <p:cNvSpPr/>
              <p:nvPr/>
            </p:nvSpPr>
            <p:spPr>
              <a:xfrm>
                <a:off x="-2" y="-1"/>
                <a:ext cx="1321558" cy="1102332"/>
              </a:xfrm>
              <a:prstGeom prst="rect">
                <a:avLst/>
              </a:prstGeom>
              <a:solidFill>
                <a:srgbClr val="06A5BB"/>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368" name="Shape 368"/>
              <p:cNvSpPr/>
              <p:nvPr/>
            </p:nvSpPr>
            <p:spPr>
              <a:xfrm>
                <a:off x="-2" y="346692"/>
                <a:ext cx="1321558"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n-lt"/>
                    <a:ea typeface="+mn-ea"/>
                    <a:cs typeface="+mn-cs"/>
                    <a:sym typeface="DengXian"/>
                  </a:defRPr>
                </a:lvl1pPr>
              </a:lstStyle>
              <a:p>
                <a:pPr/>
                <a:r>
                  <a:t>吹</a:t>
                </a:r>
              </a:p>
            </p:txBody>
          </p:sp>
        </p:grpSp>
        <p:sp>
          <p:nvSpPr>
            <p:cNvPr id="370" name="Shape 370"/>
            <p:cNvSpPr/>
            <p:nvPr/>
          </p:nvSpPr>
          <p:spPr>
            <a:xfrm flipH="1">
              <a:off x="7726629" y="-1"/>
              <a:ext cx="2605934" cy="1430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37" y="0"/>
                  </a:moveTo>
                  <a:lnTo>
                    <a:pt x="21600" y="16439"/>
                  </a:lnTo>
                  <a:lnTo>
                    <a:pt x="0" y="21600"/>
                  </a:lnTo>
                  <a:lnTo>
                    <a:pt x="10537" y="0"/>
                  </a:lnTo>
                  <a:close/>
                </a:path>
              </a:pathLst>
            </a:custGeom>
            <a:gradFill flip="none" rotWithShape="1">
              <a:gsLst>
                <a:gs pos="0">
                  <a:srgbClr val="F2F2F2"/>
                </a:gs>
                <a:gs pos="100000">
                  <a:srgbClr val="FFFFFF">
                    <a:alpha val="0"/>
                  </a:srgbClr>
                </a:gs>
              </a:gsLst>
              <a:path path="circle">
                <a:fillToRect l="62278" t="119636" r="37721" b="-19636"/>
              </a:path>
            </a:gra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grpSp>
          <p:nvGrpSpPr>
            <p:cNvPr id="373" name="Group 373"/>
            <p:cNvGrpSpPr/>
            <p:nvPr/>
          </p:nvGrpSpPr>
          <p:grpSpPr>
            <a:xfrm>
              <a:off x="7724543" y="3"/>
              <a:ext cx="1321556" cy="1102332"/>
              <a:chOff x="0" y="0"/>
              <a:chExt cx="1321554" cy="1102330"/>
            </a:xfrm>
          </p:grpSpPr>
          <p:sp>
            <p:nvSpPr>
              <p:cNvPr id="371" name="Shape 371"/>
              <p:cNvSpPr/>
              <p:nvPr/>
            </p:nvSpPr>
            <p:spPr>
              <a:xfrm>
                <a:off x="-1" y="-1"/>
                <a:ext cx="1321556" cy="1102332"/>
              </a:xfrm>
              <a:prstGeom prst="rect">
                <a:avLst/>
              </a:prstGeom>
              <a:solidFill>
                <a:srgbClr val="00B0F0"/>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372" name="Shape 372"/>
              <p:cNvSpPr/>
              <p:nvPr/>
            </p:nvSpPr>
            <p:spPr>
              <a:xfrm>
                <a:off x="-1" y="346692"/>
                <a:ext cx="1321556"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n-lt"/>
                    <a:ea typeface="+mn-ea"/>
                    <a:cs typeface="+mn-cs"/>
                    <a:sym typeface="DengXian"/>
                  </a:defRPr>
                </a:lvl1pPr>
              </a:lstStyle>
              <a:p>
                <a:pPr/>
                <a:r>
                  <a:t>推</a:t>
                </a:r>
              </a:p>
            </p:txBody>
          </p:sp>
        </p:grpSp>
      </p:grpSp>
      <p:pic>
        <p:nvPicPr>
          <p:cNvPr id="375" name="image6.png"/>
          <p:cNvPicPr>
            <a:picLocks noChangeAspect="1"/>
          </p:cNvPicPr>
          <p:nvPr/>
        </p:nvPicPr>
        <p:blipFill>
          <a:blip r:embed="rId2">
            <a:extLst/>
          </a:blip>
          <a:stretch>
            <a:fillRect/>
          </a:stretch>
        </p:blipFill>
        <p:spPr>
          <a:xfrm>
            <a:off x="2470468" y="3748264"/>
            <a:ext cx="485349" cy="485349"/>
          </a:xfrm>
          <a:prstGeom prst="rect">
            <a:avLst/>
          </a:prstGeom>
          <a:ln w="12700">
            <a:miter lim="400000"/>
          </a:ln>
        </p:spPr>
      </p:pic>
      <p:pic>
        <p:nvPicPr>
          <p:cNvPr id="376" name="image6.png"/>
          <p:cNvPicPr>
            <a:picLocks noChangeAspect="1"/>
          </p:cNvPicPr>
          <p:nvPr/>
        </p:nvPicPr>
        <p:blipFill>
          <a:blip r:embed="rId2">
            <a:extLst/>
          </a:blip>
          <a:stretch>
            <a:fillRect/>
          </a:stretch>
        </p:blipFill>
        <p:spPr>
          <a:xfrm>
            <a:off x="6286181" y="3748264"/>
            <a:ext cx="485349" cy="485349"/>
          </a:xfrm>
          <a:prstGeom prst="rect">
            <a:avLst/>
          </a:prstGeom>
          <a:ln w="12700">
            <a:miter lim="400000"/>
          </a:ln>
        </p:spPr>
      </p:pic>
      <p:pic>
        <p:nvPicPr>
          <p:cNvPr id="377" name="image6.png"/>
          <p:cNvPicPr>
            <a:picLocks noChangeAspect="1"/>
          </p:cNvPicPr>
          <p:nvPr/>
        </p:nvPicPr>
        <p:blipFill>
          <a:blip r:embed="rId2">
            <a:extLst/>
          </a:blip>
          <a:stretch>
            <a:fillRect/>
          </a:stretch>
        </p:blipFill>
        <p:spPr>
          <a:xfrm>
            <a:off x="10101891" y="3748264"/>
            <a:ext cx="485349" cy="485349"/>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9" name="image2.png"/>
          <p:cNvPicPr>
            <a:picLocks noChangeAspect="1"/>
          </p:cNvPicPr>
          <p:nvPr/>
        </p:nvPicPr>
        <p:blipFill>
          <a:blip r:embed="rId2">
            <a:extLst/>
          </a:blip>
          <a:stretch>
            <a:fillRect/>
          </a:stretch>
        </p:blipFill>
        <p:spPr>
          <a:xfrm>
            <a:off x="3568798" y="2859184"/>
            <a:ext cx="5054404" cy="1139630"/>
          </a:xfrm>
          <a:prstGeom prst="rect">
            <a:avLst/>
          </a:prstGeom>
          <a:ln w="12700">
            <a:miter lim="400000"/>
          </a:ln>
          <a:effectLst>
            <a:outerShdw sx="100000" sy="100000" kx="0" ky="0" algn="b" rotWithShape="0" blurRad="190500" dist="8455" dir="5400000">
              <a:srgbClr val="000000"/>
            </a:outerShdw>
          </a:effectLst>
        </p:spPr>
      </p:pic>
      <p:sp>
        <p:nvSpPr>
          <p:cNvPr id="380" name="Shape 380"/>
          <p:cNvSpPr/>
          <p:nvPr/>
        </p:nvSpPr>
        <p:spPr>
          <a:xfrm>
            <a:off x="3948429" y="3116577"/>
            <a:ext cx="4295137"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000">
                <a:solidFill>
                  <a:srgbClr val="FFFFFF"/>
                </a:solidFill>
                <a:latin typeface="+mn-lt"/>
                <a:ea typeface="+mn-ea"/>
                <a:cs typeface="+mn-cs"/>
                <a:sym typeface="DengXian"/>
              </a:defRPr>
            </a:lvl1pPr>
          </a:lstStyle>
          <a:p>
            <a:pPr/>
            <a:r>
              <a:t>当然，也不全是乙方的锅</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image3.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5" name="Shape 135"/>
          <p:cNvSpPr/>
          <p:nvPr/>
        </p:nvSpPr>
        <p:spPr>
          <a:xfrm>
            <a:off x="3207980" y="3008627"/>
            <a:ext cx="5776039" cy="840737"/>
          </a:xfrm>
          <a:prstGeom prst="rect">
            <a:avLst/>
          </a:prstGeom>
          <a:solidFill>
            <a:srgbClr val="FFFFFF">
              <a:alpha val="0"/>
            </a:srgbClr>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400">
                <a:solidFill>
                  <a:srgbClr val="FFFFFF"/>
                </a:solidFill>
                <a:latin typeface="Microsoft YaHei"/>
                <a:ea typeface="Microsoft YaHei"/>
                <a:cs typeface="Microsoft YaHei"/>
                <a:sym typeface="Microsoft YaHei"/>
              </a:defRPr>
            </a:lvl1pPr>
          </a:lstStyle>
          <a:p>
            <a:pPr/>
            <a:r>
              <a:t>企业安全擦不净的污垢</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0" name="Group 390"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GrpSpPr/>
          <p:nvPr/>
        </p:nvGrpSpPr>
        <p:grpSpPr>
          <a:xfrm>
            <a:off x="3945662" y="1492654"/>
            <a:ext cx="4374500" cy="4389483"/>
            <a:chOff x="-1" y="-1"/>
            <a:chExt cx="4374499" cy="4389481"/>
          </a:xfrm>
        </p:grpSpPr>
        <p:sp>
          <p:nvSpPr>
            <p:cNvPr id="382" name="Shape 382"/>
            <p:cNvSpPr/>
            <p:nvPr/>
          </p:nvSpPr>
          <p:spPr>
            <a:xfrm>
              <a:off x="1645618" y="-2"/>
              <a:ext cx="1571987" cy="2761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64" y="6961"/>
                  </a:moveTo>
                  <a:cubicBezTo>
                    <a:pt x="3826" y="6961"/>
                    <a:pt x="4569" y="6992"/>
                    <a:pt x="5293" y="7045"/>
                  </a:cubicBezTo>
                  <a:cubicBezTo>
                    <a:pt x="13242" y="7668"/>
                    <a:pt x="19371" y="11545"/>
                    <a:pt x="19371" y="16234"/>
                  </a:cubicBezTo>
                  <a:cubicBezTo>
                    <a:pt x="19371" y="17364"/>
                    <a:pt x="19018" y="18442"/>
                    <a:pt x="18368" y="19445"/>
                  </a:cubicBezTo>
                  <a:cubicBezTo>
                    <a:pt x="16715" y="18209"/>
                    <a:pt x="16715" y="18209"/>
                    <a:pt x="16715" y="18209"/>
                  </a:cubicBezTo>
                  <a:cubicBezTo>
                    <a:pt x="16975" y="19202"/>
                    <a:pt x="16753" y="20575"/>
                    <a:pt x="16363" y="21600"/>
                  </a:cubicBezTo>
                  <a:cubicBezTo>
                    <a:pt x="17830" y="20966"/>
                    <a:pt x="19910" y="20269"/>
                    <a:pt x="21600" y="19984"/>
                  </a:cubicBezTo>
                  <a:cubicBezTo>
                    <a:pt x="18981" y="19646"/>
                    <a:pt x="18981" y="19646"/>
                    <a:pt x="18981" y="19646"/>
                  </a:cubicBezTo>
                  <a:cubicBezTo>
                    <a:pt x="20356" y="18283"/>
                    <a:pt x="21154" y="16710"/>
                    <a:pt x="21154" y="15020"/>
                  </a:cubicBezTo>
                  <a:cubicBezTo>
                    <a:pt x="21154" y="12168"/>
                    <a:pt x="18888" y="9622"/>
                    <a:pt x="15341" y="7922"/>
                  </a:cubicBezTo>
                  <a:cubicBezTo>
                    <a:pt x="15360" y="7922"/>
                    <a:pt x="15378" y="7932"/>
                    <a:pt x="15397" y="7943"/>
                  </a:cubicBezTo>
                  <a:cubicBezTo>
                    <a:pt x="15397" y="0"/>
                    <a:pt x="15397" y="0"/>
                    <a:pt x="15397" y="0"/>
                  </a:cubicBezTo>
                  <a:cubicBezTo>
                    <a:pt x="0" y="0"/>
                    <a:pt x="0" y="0"/>
                    <a:pt x="0" y="0"/>
                  </a:cubicBezTo>
                  <a:cubicBezTo>
                    <a:pt x="0" y="6158"/>
                    <a:pt x="0" y="6158"/>
                    <a:pt x="0" y="6158"/>
                  </a:cubicBezTo>
                  <a:cubicBezTo>
                    <a:pt x="0" y="7119"/>
                    <a:pt x="0" y="7119"/>
                    <a:pt x="0" y="7119"/>
                  </a:cubicBezTo>
                  <a:cubicBezTo>
                    <a:pt x="1003" y="7013"/>
                    <a:pt x="2024" y="6961"/>
                    <a:pt x="3064" y="6961"/>
                  </a:cubicBezTo>
                  <a:close/>
                </a:path>
              </a:pathLst>
            </a:custGeom>
            <a:solidFill>
              <a:srgbClr val="2ABDC7"/>
            </a:solidFill>
            <a:ln w="12700" cap="flat">
              <a:noFill/>
              <a:miter lim="400000"/>
            </a:ln>
            <a:effectLst/>
          </p:spPr>
          <p:txBody>
            <a:bodyPr wrap="square" lIns="45718" tIns="45718" rIns="45718" bIns="45718" numCol="1" anchor="t">
              <a:noAutofit/>
            </a:bodyPr>
            <a:lstStyle/>
            <a:p>
              <a:pPr>
                <a:defRPr>
                  <a:latin typeface="+mn-lt"/>
                  <a:ea typeface="+mn-ea"/>
                  <a:cs typeface="+mn-cs"/>
                  <a:sym typeface="DengXian"/>
                </a:defRPr>
              </a:pPr>
            </a:p>
          </p:txBody>
        </p:sp>
        <p:sp>
          <p:nvSpPr>
            <p:cNvPr id="383" name="Shape 383"/>
            <p:cNvSpPr/>
            <p:nvPr/>
          </p:nvSpPr>
          <p:spPr>
            <a:xfrm rot="5400000">
              <a:off x="2207925" y="1033734"/>
              <a:ext cx="1571986" cy="2761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64" y="6961"/>
                  </a:moveTo>
                  <a:cubicBezTo>
                    <a:pt x="3826" y="6961"/>
                    <a:pt x="4569" y="6992"/>
                    <a:pt x="5293" y="7045"/>
                  </a:cubicBezTo>
                  <a:cubicBezTo>
                    <a:pt x="13242" y="7668"/>
                    <a:pt x="19371" y="11545"/>
                    <a:pt x="19371" y="16234"/>
                  </a:cubicBezTo>
                  <a:cubicBezTo>
                    <a:pt x="19371" y="17364"/>
                    <a:pt x="19018" y="18442"/>
                    <a:pt x="18368" y="19445"/>
                  </a:cubicBezTo>
                  <a:cubicBezTo>
                    <a:pt x="16715" y="18209"/>
                    <a:pt x="16715" y="18209"/>
                    <a:pt x="16715" y="18209"/>
                  </a:cubicBezTo>
                  <a:cubicBezTo>
                    <a:pt x="16975" y="19202"/>
                    <a:pt x="16753" y="20575"/>
                    <a:pt x="16363" y="21600"/>
                  </a:cubicBezTo>
                  <a:cubicBezTo>
                    <a:pt x="17830" y="20966"/>
                    <a:pt x="19910" y="20269"/>
                    <a:pt x="21600" y="19984"/>
                  </a:cubicBezTo>
                  <a:cubicBezTo>
                    <a:pt x="18981" y="19646"/>
                    <a:pt x="18981" y="19646"/>
                    <a:pt x="18981" y="19646"/>
                  </a:cubicBezTo>
                  <a:cubicBezTo>
                    <a:pt x="20356" y="18283"/>
                    <a:pt x="21154" y="16710"/>
                    <a:pt x="21154" y="15020"/>
                  </a:cubicBezTo>
                  <a:cubicBezTo>
                    <a:pt x="21154" y="12168"/>
                    <a:pt x="18888" y="9622"/>
                    <a:pt x="15341" y="7922"/>
                  </a:cubicBezTo>
                  <a:cubicBezTo>
                    <a:pt x="15360" y="7922"/>
                    <a:pt x="15378" y="7932"/>
                    <a:pt x="15397" y="7943"/>
                  </a:cubicBezTo>
                  <a:cubicBezTo>
                    <a:pt x="15397" y="0"/>
                    <a:pt x="15397" y="0"/>
                    <a:pt x="15397" y="0"/>
                  </a:cubicBezTo>
                  <a:cubicBezTo>
                    <a:pt x="0" y="0"/>
                    <a:pt x="0" y="0"/>
                    <a:pt x="0" y="0"/>
                  </a:cubicBezTo>
                  <a:cubicBezTo>
                    <a:pt x="0" y="6158"/>
                    <a:pt x="0" y="6158"/>
                    <a:pt x="0" y="6158"/>
                  </a:cubicBezTo>
                  <a:cubicBezTo>
                    <a:pt x="0" y="7119"/>
                    <a:pt x="0" y="7119"/>
                    <a:pt x="0" y="7119"/>
                  </a:cubicBezTo>
                  <a:cubicBezTo>
                    <a:pt x="1003" y="7013"/>
                    <a:pt x="2024" y="6961"/>
                    <a:pt x="3064" y="6961"/>
                  </a:cubicBezTo>
                  <a:close/>
                </a:path>
              </a:pathLst>
            </a:custGeom>
            <a:solidFill>
              <a:srgbClr val="4C4B50"/>
            </a:solidFill>
            <a:ln w="12700" cap="flat">
              <a:noFill/>
              <a:miter lim="400000"/>
            </a:ln>
            <a:effectLst/>
          </p:spPr>
          <p:txBody>
            <a:bodyPr wrap="square" lIns="45718" tIns="45718" rIns="45718" bIns="45718" numCol="1" anchor="t">
              <a:noAutofit/>
            </a:bodyPr>
            <a:lstStyle/>
            <a:p>
              <a:pPr>
                <a:defRPr>
                  <a:latin typeface="+mn-lt"/>
                  <a:ea typeface="+mn-ea"/>
                  <a:cs typeface="+mn-cs"/>
                  <a:sym typeface="DengXian"/>
                </a:defRPr>
              </a:pPr>
            </a:p>
          </p:txBody>
        </p:sp>
        <p:sp>
          <p:nvSpPr>
            <p:cNvPr id="384" name="Shape 384"/>
            <p:cNvSpPr/>
            <p:nvPr/>
          </p:nvSpPr>
          <p:spPr>
            <a:xfrm rot="16200000">
              <a:off x="594586" y="594584"/>
              <a:ext cx="1571986" cy="2761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64" y="6961"/>
                  </a:moveTo>
                  <a:cubicBezTo>
                    <a:pt x="3826" y="6961"/>
                    <a:pt x="4569" y="6992"/>
                    <a:pt x="5293" y="7045"/>
                  </a:cubicBezTo>
                  <a:cubicBezTo>
                    <a:pt x="13242" y="7668"/>
                    <a:pt x="19371" y="11545"/>
                    <a:pt x="19371" y="16234"/>
                  </a:cubicBezTo>
                  <a:cubicBezTo>
                    <a:pt x="19371" y="17364"/>
                    <a:pt x="19018" y="18442"/>
                    <a:pt x="18368" y="19445"/>
                  </a:cubicBezTo>
                  <a:cubicBezTo>
                    <a:pt x="16715" y="18209"/>
                    <a:pt x="16715" y="18209"/>
                    <a:pt x="16715" y="18209"/>
                  </a:cubicBezTo>
                  <a:cubicBezTo>
                    <a:pt x="16975" y="19202"/>
                    <a:pt x="16753" y="20575"/>
                    <a:pt x="16363" y="21600"/>
                  </a:cubicBezTo>
                  <a:cubicBezTo>
                    <a:pt x="17830" y="20966"/>
                    <a:pt x="19910" y="20269"/>
                    <a:pt x="21600" y="19984"/>
                  </a:cubicBezTo>
                  <a:cubicBezTo>
                    <a:pt x="18981" y="19646"/>
                    <a:pt x="18981" y="19646"/>
                    <a:pt x="18981" y="19646"/>
                  </a:cubicBezTo>
                  <a:cubicBezTo>
                    <a:pt x="20356" y="18283"/>
                    <a:pt x="21154" y="16710"/>
                    <a:pt x="21154" y="15020"/>
                  </a:cubicBezTo>
                  <a:cubicBezTo>
                    <a:pt x="21154" y="12168"/>
                    <a:pt x="18888" y="9622"/>
                    <a:pt x="15341" y="7922"/>
                  </a:cubicBezTo>
                  <a:cubicBezTo>
                    <a:pt x="15360" y="7922"/>
                    <a:pt x="15378" y="7932"/>
                    <a:pt x="15397" y="7943"/>
                  </a:cubicBezTo>
                  <a:cubicBezTo>
                    <a:pt x="15397" y="0"/>
                    <a:pt x="15397" y="0"/>
                    <a:pt x="15397" y="0"/>
                  </a:cubicBezTo>
                  <a:cubicBezTo>
                    <a:pt x="0" y="0"/>
                    <a:pt x="0" y="0"/>
                    <a:pt x="0" y="0"/>
                  </a:cubicBezTo>
                  <a:cubicBezTo>
                    <a:pt x="0" y="6158"/>
                    <a:pt x="0" y="6158"/>
                    <a:pt x="0" y="6158"/>
                  </a:cubicBezTo>
                  <a:cubicBezTo>
                    <a:pt x="0" y="7119"/>
                    <a:pt x="0" y="7119"/>
                    <a:pt x="0" y="7119"/>
                  </a:cubicBezTo>
                  <a:cubicBezTo>
                    <a:pt x="1003" y="7013"/>
                    <a:pt x="2024" y="6961"/>
                    <a:pt x="3064" y="6961"/>
                  </a:cubicBezTo>
                  <a:close/>
                </a:path>
              </a:pathLst>
            </a:custGeom>
            <a:solidFill>
              <a:srgbClr val="4C4B50"/>
            </a:solidFill>
            <a:ln w="12700" cap="flat">
              <a:noFill/>
              <a:miter lim="400000"/>
            </a:ln>
            <a:effectLst/>
          </p:spPr>
          <p:txBody>
            <a:bodyPr wrap="square" lIns="45718" tIns="45718" rIns="45718" bIns="45718" numCol="1" anchor="t">
              <a:noAutofit/>
            </a:bodyPr>
            <a:lstStyle/>
            <a:p>
              <a:pPr>
                <a:defRPr>
                  <a:latin typeface="+mn-lt"/>
                  <a:ea typeface="+mn-ea"/>
                  <a:cs typeface="+mn-cs"/>
                  <a:sym typeface="DengXian"/>
                </a:defRPr>
              </a:pPr>
            </a:p>
          </p:txBody>
        </p:sp>
        <p:sp>
          <p:nvSpPr>
            <p:cNvPr id="385" name="Shape 385"/>
            <p:cNvSpPr/>
            <p:nvPr/>
          </p:nvSpPr>
          <p:spPr>
            <a:xfrm rot="10800000">
              <a:off x="1189173" y="1628320"/>
              <a:ext cx="1571988" cy="2761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64" y="6961"/>
                  </a:moveTo>
                  <a:cubicBezTo>
                    <a:pt x="3826" y="6961"/>
                    <a:pt x="4569" y="6992"/>
                    <a:pt x="5293" y="7045"/>
                  </a:cubicBezTo>
                  <a:cubicBezTo>
                    <a:pt x="13242" y="7668"/>
                    <a:pt x="19371" y="11545"/>
                    <a:pt x="19371" y="16234"/>
                  </a:cubicBezTo>
                  <a:cubicBezTo>
                    <a:pt x="19371" y="17364"/>
                    <a:pt x="19018" y="18442"/>
                    <a:pt x="18368" y="19445"/>
                  </a:cubicBezTo>
                  <a:cubicBezTo>
                    <a:pt x="16715" y="18209"/>
                    <a:pt x="16715" y="18209"/>
                    <a:pt x="16715" y="18209"/>
                  </a:cubicBezTo>
                  <a:cubicBezTo>
                    <a:pt x="16975" y="19202"/>
                    <a:pt x="16753" y="20575"/>
                    <a:pt x="16363" y="21600"/>
                  </a:cubicBezTo>
                  <a:cubicBezTo>
                    <a:pt x="17830" y="20966"/>
                    <a:pt x="19910" y="20269"/>
                    <a:pt x="21600" y="19984"/>
                  </a:cubicBezTo>
                  <a:cubicBezTo>
                    <a:pt x="18981" y="19646"/>
                    <a:pt x="18981" y="19646"/>
                    <a:pt x="18981" y="19646"/>
                  </a:cubicBezTo>
                  <a:cubicBezTo>
                    <a:pt x="20356" y="18283"/>
                    <a:pt x="21154" y="16710"/>
                    <a:pt x="21154" y="15020"/>
                  </a:cubicBezTo>
                  <a:cubicBezTo>
                    <a:pt x="21154" y="12168"/>
                    <a:pt x="18888" y="9622"/>
                    <a:pt x="15341" y="7922"/>
                  </a:cubicBezTo>
                  <a:cubicBezTo>
                    <a:pt x="15360" y="7922"/>
                    <a:pt x="15378" y="7932"/>
                    <a:pt x="15397" y="7943"/>
                  </a:cubicBezTo>
                  <a:cubicBezTo>
                    <a:pt x="15397" y="0"/>
                    <a:pt x="15397" y="0"/>
                    <a:pt x="15397" y="0"/>
                  </a:cubicBezTo>
                  <a:cubicBezTo>
                    <a:pt x="0" y="0"/>
                    <a:pt x="0" y="0"/>
                    <a:pt x="0" y="0"/>
                  </a:cubicBezTo>
                  <a:cubicBezTo>
                    <a:pt x="0" y="6158"/>
                    <a:pt x="0" y="6158"/>
                    <a:pt x="0" y="6158"/>
                  </a:cubicBezTo>
                  <a:cubicBezTo>
                    <a:pt x="0" y="7119"/>
                    <a:pt x="0" y="7119"/>
                    <a:pt x="0" y="7119"/>
                  </a:cubicBezTo>
                  <a:cubicBezTo>
                    <a:pt x="1003" y="7013"/>
                    <a:pt x="2024" y="6961"/>
                    <a:pt x="3064" y="6961"/>
                  </a:cubicBezTo>
                  <a:close/>
                </a:path>
              </a:pathLst>
            </a:custGeom>
            <a:solidFill>
              <a:srgbClr val="2ABDC7"/>
            </a:solidFill>
            <a:ln w="12700" cap="flat">
              <a:noFill/>
              <a:miter lim="400000"/>
            </a:ln>
            <a:effectLst/>
          </p:spPr>
          <p:txBody>
            <a:bodyPr wrap="square" lIns="45718" tIns="45718" rIns="45718" bIns="45718" numCol="1" anchor="t">
              <a:noAutofit/>
            </a:bodyPr>
            <a:lstStyle/>
            <a:p>
              <a:pPr>
                <a:defRPr>
                  <a:latin typeface="+mn-lt"/>
                  <a:ea typeface="+mn-ea"/>
                  <a:cs typeface="+mn-cs"/>
                  <a:sym typeface="DengXian"/>
                </a:defRPr>
              </a:pPr>
            </a:p>
          </p:txBody>
        </p:sp>
        <p:sp>
          <p:nvSpPr>
            <p:cNvPr id="386" name="Shape 386"/>
            <p:cNvSpPr/>
            <p:nvPr/>
          </p:nvSpPr>
          <p:spPr>
            <a:xfrm>
              <a:off x="222295" y="1912885"/>
              <a:ext cx="510439" cy="488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18" y="8064"/>
                  </a:moveTo>
                  <a:cubicBezTo>
                    <a:pt x="14549" y="8136"/>
                    <a:pt x="14480" y="8244"/>
                    <a:pt x="14446" y="8316"/>
                  </a:cubicBezTo>
                  <a:cubicBezTo>
                    <a:pt x="14411" y="8316"/>
                    <a:pt x="14411" y="8352"/>
                    <a:pt x="14411" y="8352"/>
                  </a:cubicBezTo>
                  <a:cubicBezTo>
                    <a:pt x="14377" y="8424"/>
                    <a:pt x="14308" y="8496"/>
                    <a:pt x="14274" y="8604"/>
                  </a:cubicBezTo>
                  <a:cubicBezTo>
                    <a:pt x="14274" y="8640"/>
                    <a:pt x="14239" y="8640"/>
                    <a:pt x="14239" y="8676"/>
                  </a:cubicBezTo>
                  <a:cubicBezTo>
                    <a:pt x="14205" y="8784"/>
                    <a:pt x="14171" y="8856"/>
                    <a:pt x="14136" y="8964"/>
                  </a:cubicBezTo>
                  <a:cubicBezTo>
                    <a:pt x="14136" y="8964"/>
                    <a:pt x="14136" y="9000"/>
                    <a:pt x="14136" y="9000"/>
                  </a:cubicBezTo>
                  <a:cubicBezTo>
                    <a:pt x="14102" y="9108"/>
                    <a:pt x="14068" y="9180"/>
                    <a:pt x="14068" y="9288"/>
                  </a:cubicBezTo>
                  <a:cubicBezTo>
                    <a:pt x="14068" y="9324"/>
                    <a:pt x="14068" y="9360"/>
                    <a:pt x="14033" y="9396"/>
                  </a:cubicBezTo>
                  <a:cubicBezTo>
                    <a:pt x="14033" y="9504"/>
                    <a:pt x="14033" y="9612"/>
                    <a:pt x="14033" y="9720"/>
                  </a:cubicBezTo>
                  <a:cubicBezTo>
                    <a:pt x="14033" y="9864"/>
                    <a:pt x="14033" y="10008"/>
                    <a:pt x="14068" y="10116"/>
                  </a:cubicBezTo>
                  <a:cubicBezTo>
                    <a:pt x="14068" y="10152"/>
                    <a:pt x="14068" y="10188"/>
                    <a:pt x="14068" y="10188"/>
                  </a:cubicBezTo>
                  <a:cubicBezTo>
                    <a:pt x="14102" y="10332"/>
                    <a:pt x="14136" y="10440"/>
                    <a:pt x="14171" y="10548"/>
                  </a:cubicBezTo>
                  <a:cubicBezTo>
                    <a:pt x="14171" y="10584"/>
                    <a:pt x="14171" y="10584"/>
                    <a:pt x="14171" y="10620"/>
                  </a:cubicBezTo>
                  <a:cubicBezTo>
                    <a:pt x="14239" y="10728"/>
                    <a:pt x="14274" y="10836"/>
                    <a:pt x="14343" y="10944"/>
                  </a:cubicBezTo>
                  <a:cubicBezTo>
                    <a:pt x="14343" y="10980"/>
                    <a:pt x="14343" y="10980"/>
                    <a:pt x="14377" y="11016"/>
                  </a:cubicBezTo>
                  <a:cubicBezTo>
                    <a:pt x="14446" y="11124"/>
                    <a:pt x="14515" y="11232"/>
                    <a:pt x="14583" y="11340"/>
                  </a:cubicBezTo>
                  <a:cubicBezTo>
                    <a:pt x="14583" y="11340"/>
                    <a:pt x="14583" y="11340"/>
                    <a:pt x="14583" y="11340"/>
                  </a:cubicBezTo>
                  <a:cubicBezTo>
                    <a:pt x="14687" y="11448"/>
                    <a:pt x="14755" y="11520"/>
                    <a:pt x="14859" y="11628"/>
                  </a:cubicBezTo>
                  <a:cubicBezTo>
                    <a:pt x="14859" y="11628"/>
                    <a:pt x="14859" y="11628"/>
                    <a:pt x="14859" y="11628"/>
                  </a:cubicBezTo>
                  <a:cubicBezTo>
                    <a:pt x="14962" y="11736"/>
                    <a:pt x="15065" y="11808"/>
                    <a:pt x="15168" y="11880"/>
                  </a:cubicBezTo>
                  <a:cubicBezTo>
                    <a:pt x="15203" y="11880"/>
                    <a:pt x="15203" y="11880"/>
                    <a:pt x="15203" y="11880"/>
                  </a:cubicBezTo>
                  <a:cubicBezTo>
                    <a:pt x="15340" y="11952"/>
                    <a:pt x="15443" y="12024"/>
                    <a:pt x="15546" y="12060"/>
                  </a:cubicBezTo>
                  <a:cubicBezTo>
                    <a:pt x="15581" y="12060"/>
                    <a:pt x="15581" y="12060"/>
                    <a:pt x="15581" y="12060"/>
                  </a:cubicBezTo>
                  <a:cubicBezTo>
                    <a:pt x="15856" y="12168"/>
                    <a:pt x="16131" y="12240"/>
                    <a:pt x="16441" y="12240"/>
                  </a:cubicBezTo>
                  <a:cubicBezTo>
                    <a:pt x="17748" y="12240"/>
                    <a:pt x="18814" y="11124"/>
                    <a:pt x="18814" y="9720"/>
                  </a:cubicBezTo>
                  <a:cubicBezTo>
                    <a:pt x="18814" y="8316"/>
                    <a:pt x="17748" y="7200"/>
                    <a:pt x="16441" y="7200"/>
                  </a:cubicBezTo>
                  <a:cubicBezTo>
                    <a:pt x="16097" y="7200"/>
                    <a:pt x="15753" y="7272"/>
                    <a:pt x="15478" y="7416"/>
                  </a:cubicBezTo>
                  <a:cubicBezTo>
                    <a:pt x="15478" y="7416"/>
                    <a:pt x="15478" y="7416"/>
                    <a:pt x="15478" y="7416"/>
                  </a:cubicBezTo>
                  <a:cubicBezTo>
                    <a:pt x="15443" y="7416"/>
                    <a:pt x="15443" y="7416"/>
                    <a:pt x="15443" y="7416"/>
                  </a:cubicBezTo>
                  <a:cubicBezTo>
                    <a:pt x="15340" y="7488"/>
                    <a:pt x="15271" y="7524"/>
                    <a:pt x="15203" y="7560"/>
                  </a:cubicBezTo>
                  <a:cubicBezTo>
                    <a:pt x="15168" y="7560"/>
                    <a:pt x="15168" y="7596"/>
                    <a:pt x="15134" y="7596"/>
                  </a:cubicBezTo>
                  <a:cubicBezTo>
                    <a:pt x="15065" y="7668"/>
                    <a:pt x="14962" y="7740"/>
                    <a:pt x="14893" y="7776"/>
                  </a:cubicBezTo>
                  <a:cubicBezTo>
                    <a:pt x="14893" y="7812"/>
                    <a:pt x="14859" y="7812"/>
                    <a:pt x="14859" y="7812"/>
                  </a:cubicBezTo>
                  <a:cubicBezTo>
                    <a:pt x="14790" y="7884"/>
                    <a:pt x="14721" y="7956"/>
                    <a:pt x="14652" y="8028"/>
                  </a:cubicBezTo>
                  <a:cubicBezTo>
                    <a:pt x="14652" y="8028"/>
                    <a:pt x="14618" y="8064"/>
                    <a:pt x="14618" y="8064"/>
                  </a:cubicBezTo>
                  <a:close/>
                  <a:moveTo>
                    <a:pt x="10800" y="5040"/>
                  </a:moveTo>
                  <a:cubicBezTo>
                    <a:pt x="12141" y="5040"/>
                    <a:pt x="13208" y="3888"/>
                    <a:pt x="13208" y="2520"/>
                  </a:cubicBezTo>
                  <a:cubicBezTo>
                    <a:pt x="13208" y="1116"/>
                    <a:pt x="12141" y="0"/>
                    <a:pt x="10800" y="0"/>
                  </a:cubicBezTo>
                  <a:cubicBezTo>
                    <a:pt x="9459" y="0"/>
                    <a:pt x="8392" y="1116"/>
                    <a:pt x="8392" y="2520"/>
                  </a:cubicBezTo>
                  <a:cubicBezTo>
                    <a:pt x="8392" y="3888"/>
                    <a:pt x="9459" y="5040"/>
                    <a:pt x="10800" y="5040"/>
                  </a:cubicBezTo>
                  <a:close/>
                  <a:moveTo>
                    <a:pt x="13036" y="12096"/>
                  </a:moveTo>
                  <a:lnTo>
                    <a:pt x="13036" y="10188"/>
                  </a:lnTo>
                  <a:cubicBezTo>
                    <a:pt x="13036" y="10044"/>
                    <a:pt x="13001" y="9864"/>
                    <a:pt x="13001" y="9720"/>
                  </a:cubicBezTo>
                  <a:cubicBezTo>
                    <a:pt x="13001" y="9576"/>
                    <a:pt x="13036" y="9432"/>
                    <a:pt x="13036" y="9252"/>
                  </a:cubicBezTo>
                  <a:lnTo>
                    <a:pt x="13036" y="9144"/>
                  </a:lnTo>
                  <a:lnTo>
                    <a:pt x="13070" y="9144"/>
                  </a:lnTo>
                  <a:cubicBezTo>
                    <a:pt x="13242" y="8028"/>
                    <a:pt x="13896" y="7092"/>
                    <a:pt x="14824" y="6588"/>
                  </a:cubicBezTo>
                  <a:cubicBezTo>
                    <a:pt x="14171" y="5940"/>
                    <a:pt x="13311" y="5544"/>
                    <a:pt x="12348" y="5544"/>
                  </a:cubicBezTo>
                  <a:lnTo>
                    <a:pt x="9252" y="5544"/>
                  </a:lnTo>
                  <a:cubicBezTo>
                    <a:pt x="8289" y="5544"/>
                    <a:pt x="7429" y="5940"/>
                    <a:pt x="6776" y="6588"/>
                  </a:cubicBezTo>
                  <a:cubicBezTo>
                    <a:pt x="7842" y="7164"/>
                    <a:pt x="8599" y="8352"/>
                    <a:pt x="8599" y="9720"/>
                  </a:cubicBezTo>
                  <a:cubicBezTo>
                    <a:pt x="8599" y="10008"/>
                    <a:pt x="8564" y="10260"/>
                    <a:pt x="8496" y="10548"/>
                  </a:cubicBezTo>
                  <a:lnTo>
                    <a:pt x="8496" y="12060"/>
                  </a:lnTo>
                  <a:cubicBezTo>
                    <a:pt x="9493" y="12492"/>
                    <a:pt x="10284" y="13284"/>
                    <a:pt x="10800" y="14256"/>
                  </a:cubicBezTo>
                  <a:cubicBezTo>
                    <a:pt x="11282" y="13284"/>
                    <a:pt x="12107" y="12528"/>
                    <a:pt x="13036" y="12096"/>
                  </a:cubicBezTo>
                  <a:close/>
                  <a:moveTo>
                    <a:pt x="9699" y="14400"/>
                  </a:moveTo>
                  <a:cubicBezTo>
                    <a:pt x="9631" y="14292"/>
                    <a:pt x="9562" y="14184"/>
                    <a:pt x="9459" y="14076"/>
                  </a:cubicBezTo>
                  <a:cubicBezTo>
                    <a:pt x="9459" y="14040"/>
                    <a:pt x="9424" y="14040"/>
                    <a:pt x="9424" y="14040"/>
                  </a:cubicBezTo>
                  <a:cubicBezTo>
                    <a:pt x="9355" y="13932"/>
                    <a:pt x="9287" y="13860"/>
                    <a:pt x="9183" y="13752"/>
                  </a:cubicBezTo>
                  <a:cubicBezTo>
                    <a:pt x="9183" y="13752"/>
                    <a:pt x="9149" y="13752"/>
                    <a:pt x="9149" y="13716"/>
                  </a:cubicBezTo>
                  <a:cubicBezTo>
                    <a:pt x="9046" y="13644"/>
                    <a:pt x="8977" y="13572"/>
                    <a:pt x="8874" y="13500"/>
                  </a:cubicBezTo>
                  <a:cubicBezTo>
                    <a:pt x="8839" y="13464"/>
                    <a:pt x="8839" y="13464"/>
                    <a:pt x="8839" y="13464"/>
                  </a:cubicBezTo>
                  <a:cubicBezTo>
                    <a:pt x="8496" y="13212"/>
                    <a:pt x="8152" y="13032"/>
                    <a:pt x="7739" y="12924"/>
                  </a:cubicBezTo>
                  <a:cubicBezTo>
                    <a:pt x="7670" y="12888"/>
                    <a:pt x="7567" y="12852"/>
                    <a:pt x="7498" y="12852"/>
                  </a:cubicBezTo>
                  <a:cubicBezTo>
                    <a:pt x="7464" y="12816"/>
                    <a:pt x="7395" y="12816"/>
                    <a:pt x="7361" y="12816"/>
                  </a:cubicBezTo>
                  <a:cubicBezTo>
                    <a:pt x="7292" y="12816"/>
                    <a:pt x="7223" y="12780"/>
                    <a:pt x="7154" y="12780"/>
                  </a:cubicBezTo>
                  <a:cubicBezTo>
                    <a:pt x="7120" y="12780"/>
                    <a:pt x="7085" y="12780"/>
                    <a:pt x="7051" y="12780"/>
                  </a:cubicBezTo>
                  <a:cubicBezTo>
                    <a:pt x="6948" y="12744"/>
                    <a:pt x="6845" y="12744"/>
                    <a:pt x="6707" y="12744"/>
                  </a:cubicBezTo>
                  <a:lnTo>
                    <a:pt x="3611" y="12744"/>
                  </a:lnTo>
                  <a:cubicBezTo>
                    <a:pt x="1617" y="12744"/>
                    <a:pt x="0" y="14436"/>
                    <a:pt x="0" y="16560"/>
                  </a:cubicBezTo>
                  <a:lnTo>
                    <a:pt x="0" y="21600"/>
                  </a:lnTo>
                  <a:lnTo>
                    <a:pt x="2132" y="21600"/>
                  </a:lnTo>
                  <a:lnTo>
                    <a:pt x="2132" y="16344"/>
                  </a:lnTo>
                  <a:lnTo>
                    <a:pt x="2855" y="16344"/>
                  </a:lnTo>
                  <a:lnTo>
                    <a:pt x="2855" y="21600"/>
                  </a:lnTo>
                  <a:lnTo>
                    <a:pt x="7429" y="21600"/>
                  </a:lnTo>
                  <a:lnTo>
                    <a:pt x="7429" y="16344"/>
                  </a:lnTo>
                  <a:lnTo>
                    <a:pt x="8152" y="16344"/>
                  </a:lnTo>
                  <a:lnTo>
                    <a:pt x="8152" y="21600"/>
                  </a:lnTo>
                  <a:lnTo>
                    <a:pt x="10353" y="21600"/>
                  </a:lnTo>
                  <a:lnTo>
                    <a:pt x="10353" y="16560"/>
                  </a:lnTo>
                  <a:cubicBezTo>
                    <a:pt x="10353" y="15732"/>
                    <a:pt x="10112" y="15012"/>
                    <a:pt x="9699" y="14400"/>
                  </a:cubicBezTo>
                  <a:cubicBezTo>
                    <a:pt x="9699" y="14400"/>
                    <a:pt x="9699" y="14400"/>
                    <a:pt x="9699" y="14400"/>
                  </a:cubicBezTo>
                  <a:close/>
                  <a:moveTo>
                    <a:pt x="17989" y="12744"/>
                  </a:moveTo>
                  <a:lnTo>
                    <a:pt x="14893" y="12744"/>
                  </a:lnTo>
                  <a:cubicBezTo>
                    <a:pt x="14755" y="12744"/>
                    <a:pt x="14652" y="12744"/>
                    <a:pt x="14549" y="12780"/>
                  </a:cubicBezTo>
                  <a:cubicBezTo>
                    <a:pt x="14515" y="12780"/>
                    <a:pt x="14480" y="12780"/>
                    <a:pt x="14446" y="12780"/>
                  </a:cubicBezTo>
                  <a:cubicBezTo>
                    <a:pt x="14377" y="12780"/>
                    <a:pt x="14274" y="12816"/>
                    <a:pt x="14205" y="12816"/>
                  </a:cubicBezTo>
                  <a:cubicBezTo>
                    <a:pt x="14171" y="12816"/>
                    <a:pt x="14136" y="12816"/>
                    <a:pt x="14102" y="12852"/>
                  </a:cubicBezTo>
                  <a:cubicBezTo>
                    <a:pt x="14033" y="12852"/>
                    <a:pt x="13930" y="12888"/>
                    <a:pt x="13861" y="12888"/>
                  </a:cubicBezTo>
                  <a:cubicBezTo>
                    <a:pt x="13311" y="13068"/>
                    <a:pt x="12829" y="13356"/>
                    <a:pt x="12417" y="13752"/>
                  </a:cubicBezTo>
                  <a:cubicBezTo>
                    <a:pt x="12417" y="13752"/>
                    <a:pt x="12417" y="13752"/>
                    <a:pt x="12417" y="13788"/>
                  </a:cubicBezTo>
                  <a:cubicBezTo>
                    <a:pt x="12313" y="13860"/>
                    <a:pt x="12245" y="13968"/>
                    <a:pt x="12141" y="14040"/>
                  </a:cubicBezTo>
                  <a:cubicBezTo>
                    <a:pt x="12141" y="14040"/>
                    <a:pt x="12141" y="14076"/>
                    <a:pt x="12141" y="14076"/>
                  </a:cubicBezTo>
                  <a:cubicBezTo>
                    <a:pt x="11591" y="14724"/>
                    <a:pt x="11247" y="15588"/>
                    <a:pt x="11247" y="16560"/>
                  </a:cubicBezTo>
                  <a:lnTo>
                    <a:pt x="11247" y="21600"/>
                  </a:lnTo>
                  <a:lnTo>
                    <a:pt x="13380" y="21600"/>
                  </a:lnTo>
                  <a:lnTo>
                    <a:pt x="13380" y="16344"/>
                  </a:lnTo>
                  <a:lnTo>
                    <a:pt x="14102" y="16344"/>
                  </a:lnTo>
                  <a:lnTo>
                    <a:pt x="14102" y="21600"/>
                  </a:lnTo>
                  <a:lnTo>
                    <a:pt x="18676" y="21600"/>
                  </a:lnTo>
                  <a:lnTo>
                    <a:pt x="18676" y="16344"/>
                  </a:lnTo>
                  <a:lnTo>
                    <a:pt x="19399" y="16344"/>
                  </a:lnTo>
                  <a:lnTo>
                    <a:pt x="19399" y="21600"/>
                  </a:lnTo>
                  <a:lnTo>
                    <a:pt x="21600" y="21600"/>
                  </a:lnTo>
                  <a:lnTo>
                    <a:pt x="21600" y="16560"/>
                  </a:lnTo>
                  <a:cubicBezTo>
                    <a:pt x="21600" y="14436"/>
                    <a:pt x="19983" y="12744"/>
                    <a:pt x="17989" y="12744"/>
                  </a:cubicBezTo>
                  <a:close/>
                  <a:moveTo>
                    <a:pt x="5194" y="12240"/>
                  </a:moveTo>
                  <a:cubicBezTo>
                    <a:pt x="5469" y="12240"/>
                    <a:pt x="5744" y="12168"/>
                    <a:pt x="6019" y="12060"/>
                  </a:cubicBezTo>
                  <a:cubicBezTo>
                    <a:pt x="6019" y="12060"/>
                    <a:pt x="6019" y="12060"/>
                    <a:pt x="6054" y="12060"/>
                  </a:cubicBezTo>
                  <a:cubicBezTo>
                    <a:pt x="6157" y="12024"/>
                    <a:pt x="6294" y="11952"/>
                    <a:pt x="6397" y="11880"/>
                  </a:cubicBezTo>
                  <a:cubicBezTo>
                    <a:pt x="6397" y="11880"/>
                    <a:pt x="6397" y="11880"/>
                    <a:pt x="6397" y="11880"/>
                  </a:cubicBezTo>
                  <a:cubicBezTo>
                    <a:pt x="6535" y="11808"/>
                    <a:pt x="6638" y="11736"/>
                    <a:pt x="6741" y="11628"/>
                  </a:cubicBezTo>
                  <a:cubicBezTo>
                    <a:pt x="6741" y="11628"/>
                    <a:pt x="6741" y="11628"/>
                    <a:pt x="6741" y="11628"/>
                  </a:cubicBezTo>
                  <a:cubicBezTo>
                    <a:pt x="6948" y="11448"/>
                    <a:pt x="7085" y="11232"/>
                    <a:pt x="7223" y="11016"/>
                  </a:cubicBezTo>
                  <a:cubicBezTo>
                    <a:pt x="7257" y="10980"/>
                    <a:pt x="7257" y="10980"/>
                    <a:pt x="7257" y="10944"/>
                  </a:cubicBezTo>
                  <a:cubicBezTo>
                    <a:pt x="7326" y="10836"/>
                    <a:pt x="7361" y="10728"/>
                    <a:pt x="7429" y="10620"/>
                  </a:cubicBezTo>
                  <a:cubicBezTo>
                    <a:pt x="7429" y="10584"/>
                    <a:pt x="7429" y="10584"/>
                    <a:pt x="7429" y="10548"/>
                  </a:cubicBezTo>
                  <a:cubicBezTo>
                    <a:pt x="7464" y="10440"/>
                    <a:pt x="7498" y="10332"/>
                    <a:pt x="7532" y="10188"/>
                  </a:cubicBezTo>
                  <a:cubicBezTo>
                    <a:pt x="7532" y="10152"/>
                    <a:pt x="7532" y="10152"/>
                    <a:pt x="7532" y="10116"/>
                  </a:cubicBezTo>
                  <a:cubicBezTo>
                    <a:pt x="7567" y="10008"/>
                    <a:pt x="7567" y="9864"/>
                    <a:pt x="7567" y="9720"/>
                  </a:cubicBezTo>
                  <a:cubicBezTo>
                    <a:pt x="7567" y="9612"/>
                    <a:pt x="7567" y="9504"/>
                    <a:pt x="7567" y="9396"/>
                  </a:cubicBezTo>
                  <a:cubicBezTo>
                    <a:pt x="7532" y="9360"/>
                    <a:pt x="7532" y="9324"/>
                    <a:pt x="7532" y="9288"/>
                  </a:cubicBezTo>
                  <a:cubicBezTo>
                    <a:pt x="7532" y="9180"/>
                    <a:pt x="7498" y="9072"/>
                    <a:pt x="7464" y="9000"/>
                  </a:cubicBezTo>
                  <a:cubicBezTo>
                    <a:pt x="7464" y="8964"/>
                    <a:pt x="7464" y="8964"/>
                    <a:pt x="7464" y="8964"/>
                  </a:cubicBezTo>
                  <a:cubicBezTo>
                    <a:pt x="7429" y="8856"/>
                    <a:pt x="7395" y="8784"/>
                    <a:pt x="7361" y="8676"/>
                  </a:cubicBezTo>
                  <a:cubicBezTo>
                    <a:pt x="7361" y="8640"/>
                    <a:pt x="7326" y="8640"/>
                    <a:pt x="7326" y="8604"/>
                  </a:cubicBezTo>
                  <a:cubicBezTo>
                    <a:pt x="7292" y="8496"/>
                    <a:pt x="7223" y="8424"/>
                    <a:pt x="7189" y="8316"/>
                  </a:cubicBezTo>
                  <a:lnTo>
                    <a:pt x="7154" y="8316"/>
                  </a:lnTo>
                  <a:cubicBezTo>
                    <a:pt x="7120" y="8244"/>
                    <a:pt x="7051" y="8136"/>
                    <a:pt x="6982" y="8064"/>
                  </a:cubicBezTo>
                  <a:cubicBezTo>
                    <a:pt x="6982" y="8064"/>
                    <a:pt x="6948" y="8028"/>
                    <a:pt x="6948" y="8028"/>
                  </a:cubicBezTo>
                  <a:cubicBezTo>
                    <a:pt x="6879" y="7956"/>
                    <a:pt x="6810" y="7884"/>
                    <a:pt x="6707" y="7812"/>
                  </a:cubicBezTo>
                  <a:cubicBezTo>
                    <a:pt x="6707" y="7812"/>
                    <a:pt x="6707" y="7812"/>
                    <a:pt x="6707" y="7776"/>
                  </a:cubicBezTo>
                  <a:cubicBezTo>
                    <a:pt x="6638" y="7740"/>
                    <a:pt x="6535" y="7668"/>
                    <a:pt x="6466" y="7596"/>
                  </a:cubicBezTo>
                  <a:cubicBezTo>
                    <a:pt x="6432" y="7596"/>
                    <a:pt x="6432" y="7560"/>
                    <a:pt x="6397" y="7560"/>
                  </a:cubicBezTo>
                  <a:cubicBezTo>
                    <a:pt x="6329" y="7524"/>
                    <a:pt x="6225" y="7452"/>
                    <a:pt x="6157" y="7416"/>
                  </a:cubicBezTo>
                  <a:cubicBezTo>
                    <a:pt x="6157" y="7416"/>
                    <a:pt x="6122" y="7416"/>
                    <a:pt x="6122" y="7416"/>
                  </a:cubicBezTo>
                  <a:cubicBezTo>
                    <a:pt x="5847" y="7272"/>
                    <a:pt x="5503" y="7200"/>
                    <a:pt x="5194" y="7200"/>
                  </a:cubicBezTo>
                  <a:cubicBezTo>
                    <a:pt x="3852" y="7200"/>
                    <a:pt x="2786" y="8316"/>
                    <a:pt x="2786" y="9720"/>
                  </a:cubicBezTo>
                  <a:cubicBezTo>
                    <a:pt x="2786" y="11124"/>
                    <a:pt x="3852" y="12240"/>
                    <a:pt x="5194" y="1224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chemeClr val="accent2"/>
                  </a:solidFill>
                  <a:latin typeface="+mn-lt"/>
                  <a:ea typeface="+mn-ea"/>
                  <a:cs typeface="+mn-cs"/>
                  <a:sym typeface="DengXian"/>
                </a:defRPr>
              </a:pPr>
            </a:p>
          </p:txBody>
        </p:sp>
        <p:sp>
          <p:nvSpPr>
            <p:cNvPr id="387" name="Shape 387"/>
            <p:cNvSpPr/>
            <p:nvPr/>
          </p:nvSpPr>
          <p:spPr>
            <a:xfrm>
              <a:off x="1939436" y="3719633"/>
              <a:ext cx="578578" cy="461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99" y="3768"/>
                  </a:moveTo>
                  <a:cubicBezTo>
                    <a:pt x="18407" y="3768"/>
                    <a:pt x="21600" y="7755"/>
                    <a:pt x="21600" y="12684"/>
                  </a:cubicBezTo>
                  <a:cubicBezTo>
                    <a:pt x="21600" y="17613"/>
                    <a:pt x="18407" y="21600"/>
                    <a:pt x="14499" y="21600"/>
                  </a:cubicBezTo>
                  <a:cubicBezTo>
                    <a:pt x="10573" y="21600"/>
                    <a:pt x="7398" y="17613"/>
                    <a:pt x="7398" y="12684"/>
                  </a:cubicBezTo>
                  <a:cubicBezTo>
                    <a:pt x="7398" y="7755"/>
                    <a:pt x="10573" y="3768"/>
                    <a:pt x="14499" y="3768"/>
                  </a:cubicBezTo>
                  <a:close/>
                  <a:moveTo>
                    <a:pt x="7729" y="4578"/>
                  </a:moveTo>
                  <a:lnTo>
                    <a:pt x="6229" y="4885"/>
                  </a:lnTo>
                  <a:cubicBezTo>
                    <a:pt x="6107" y="4469"/>
                    <a:pt x="6037" y="4316"/>
                    <a:pt x="5740" y="4097"/>
                  </a:cubicBezTo>
                  <a:lnTo>
                    <a:pt x="5740" y="5564"/>
                  </a:lnTo>
                  <a:cubicBezTo>
                    <a:pt x="6543" y="5827"/>
                    <a:pt x="7084" y="6112"/>
                    <a:pt x="7363" y="6419"/>
                  </a:cubicBezTo>
                  <a:cubicBezTo>
                    <a:pt x="7502" y="6572"/>
                    <a:pt x="7607" y="6747"/>
                    <a:pt x="7694" y="6923"/>
                  </a:cubicBezTo>
                  <a:cubicBezTo>
                    <a:pt x="8375" y="5696"/>
                    <a:pt x="9300" y="4710"/>
                    <a:pt x="10364" y="4053"/>
                  </a:cubicBezTo>
                  <a:cubicBezTo>
                    <a:pt x="9526" y="1665"/>
                    <a:pt x="7625" y="0"/>
                    <a:pt x="5426" y="0"/>
                  </a:cubicBezTo>
                  <a:cubicBezTo>
                    <a:pt x="2425" y="0"/>
                    <a:pt x="0" y="3045"/>
                    <a:pt x="0" y="6791"/>
                  </a:cubicBezTo>
                  <a:cubicBezTo>
                    <a:pt x="0" y="10537"/>
                    <a:pt x="2425" y="13582"/>
                    <a:pt x="5426" y="13582"/>
                  </a:cubicBezTo>
                  <a:cubicBezTo>
                    <a:pt x="5775" y="13582"/>
                    <a:pt x="6142" y="13538"/>
                    <a:pt x="6490" y="13451"/>
                  </a:cubicBezTo>
                  <a:cubicBezTo>
                    <a:pt x="6421" y="12991"/>
                    <a:pt x="6403" y="12531"/>
                    <a:pt x="6403" y="12049"/>
                  </a:cubicBezTo>
                  <a:cubicBezTo>
                    <a:pt x="6403" y="11413"/>
                    <a:pt x="6456" y="10800"/>
                    <a:pt x="6560" y="10187"/>
                  </a:cubicBezTo>
                  <a:cubicBezTo>
                    <a:pt x="6299" y="10296"/>
                    <a:pt x="6019" y="10340"/>
                    <a:pt x="5740" y="10362"/>
                  </a:cubicBezTo>
                  <a:lnTo>
                    <a:pt x="5740" y="11304"/>
                  </a:lnTo>
                  <a:lnTo>
                    <a:pt x="5147" y="11304"/>
                  </a:lnTo>
                  <a:lnTo>
                    <a:pt x="5147" y="10362"/>
                  </a:lnTo>
                  <a:cubicBezTo>
                    <a:pt x="3943" y="10230"/>
                    <a:pt x="3141" y="9639"/>
                    <a:pt x="2931" y="8105"/>
                  </a:cubicBezTo>
                  <a:lnTo>
                    <a:pt x="4554" y="7865"/>
                  </a:lnTo>
                  <a:cubicBezTo>
                    <a:pt x="4624" y="8434"/>
                    <a:pt x="4728" y="8719"/>
                    <a:pt x="5147" y="8982"/>
                  </a:cubicBezTo>
                  <a:lnTo>
                    <a:pt x="5147" y="7207"/>
                  </a:lnTo>
                  <a:cubicBezTo>
                    <a:pt x="4606" y="7010"/>
                    <a:pt x="4222" y="6857"/>
                    <a:pt x="3995" y="6725"/>
                  </a:cubicBezTo>
                  <a:cubicBezTo>
                    <a:pt x="3018" y="6112"/>
                    <a:pt x="2896" y="4381"/>
                    <a:pt x="3664" y="3439"/>
                  </a:cubicBezTo>
                  <a:cubicBezTo>
                    <a:pt x="3995" y="3045"/>
                    <a:pt x="4484" y="2826"/>
                    <a:pt x="5147" y="2782"/>
                  </a:cubicBezTo>
                  <a:lnTo>
                    <a:pt x="5147" y="2278"/>
                  </a:lnTo>
                  <a:lnTo>
                    <a:pt x="5740" y="2278"/>
                  </a:lnTo>
                  <a:lnTo>
                    <a:pt x="5740" y="2782"/>
                  </a:lnTo>
                  <a:cubicBezTo>
                    <a:pt x="6700" y="2848"/>
                    <a:pt x="7502" y="3308"/>
                    <a:pt x="7729" y="4578"/>
                  </a:cubicBezTo>
                  <a:close/>
                  <a:moveTo>
                    <a:pt x="5147" y="4075"/>
                  </a:moveTo>
                  <a:cubicBezTo>
                    <a:pt x="4781" y="4228"/>
                    <a:pt x="4519" y="4644"/>
                    <a:pt x="4798" y="5104"/>
                  </a:cubicBezTo>
                  <a:cubicBezTo>
                    <a:pt x="4868" y="5214"/>
                    <a:pt x="4973" y="5301"/>
                    <a:pt x="5147" y="5367"/>
                  </a:cubicBezTo>
                  <a:lnTo>
                    <a:pt x="5147" y="4075"/>
                  </a:lnTo>
                  <a:close/>
                  <a:moveTo>
                    <a:pt x="5740" y="9047"/>
                  </a:moveTo>
                  <a:cubicBezTo>
                    <a:pt x="5967" y="8982"/>
                    <a:pt x="6124" y="8872"/>
                    <a:pt x="6229" y="8719"/>
                  </a:cubicBezTo>
                  <a:cubicBezTo>
                    <a:pt x="6333" y="8587"/>
                    <a:pt x="6386" y="8412"/>
                    <a:pt x="6386" y="8237"/>
                  </a:cubicBezTo>
                  <a:cubicBezTo>
                    <a:pt x="6386" y="8062"/>
                    <a:pt x="6351" y="7930"/>
                    <a:pt x="6264" y="7799"/>
                  </a:cubicBezTo>
                  <a:cubicBezTo>
                    <a:pt x="6176" y="7667"/>
                    <a:pt x="6002" y="7536"/>
                    <a:pt x="5740" y="7426"/>
                  </a:cubicBezTo>
                  <a:lnTo>
                    <a:pt x="5740" y="9047"/>
                  </a:lnTo>
                  <a:close/>
                  <a:moveTo>
                    <a:pt x="14900" y="15619"/>
                  </a:moveTo>
                  <a:cubicBezTo>
                    <a:pt x="15197" y="15554"/>
                    <a:pt x="15424" y="15400"/>
                    <a:pt x="15563" y="15225"/>
                  </a:cubicBezTo>
                  <a:cubicBezTo>
                    <a:pt x="15703" y="15028"/>
                    <a:pt x="15773" y="14809"/>
                    <a:pt x="15773" y="14568"/>
                  </a:cubicBezTo>
                  <a:cubicBezTo>
                    <a:pt x="15773" y="14371"/>
                    <a:pt x="15720" y="14174"/>
                    <a:pt x="15598" y="13998"/>
                  </a:cubicBezTo>
                  <a:cubicBezTo>
                    <a:pt x="15476" y="13823"/>
                    <a:pt x="15249" y="13670"/>
                    <a:pt x="14900" y="13516"/>
                  </a:cubicBezTo>
                  <a:lnTo>
                    <a:pt x="14900" y="15619"/>
                  </a:lnTo>
                  <a:close/>
                  <a:moveTo>
                    <a:pt x="14132" y="9113"/>
                  </a:moveTo>
                  <a:cubicBezTo>
                    <a:pt x="13661" y="9332"/>
                    <a:pt x="13312" y="9880"/>
                    <a:pt x="13679" y="10449"/>
                  </a:cubicBezTo>
                  <a:cubicBezTo>
                    <a:pt x="13766" y="10603"/>
                    <a:pt x="13923" y="10712"/>
                    <a:pt x="14132" y="10822"/>
                  </a:cubicBezTo>
                  <a:lnTo>
                    <a:pt x="14132" y="9113"/>
                  </a:lnTo>
                  <a:close/>
                  <a:moveTo>
                    <a:pt x="17517" y="9792"/>
                  </a:moveTo>
                  <a:lnTo>
                    <a:pt x="15563" y="10165"/>
                  </a:lnTo>
                  <a:cubicBezTo>
                    <a:pt x="15406" y="9639"/>
                    <a:pt x="15301" y="9420"/>
                    <a:pt x="14900" y="9157"/>
                  </a:cubicBezTo>
                  <a:lnTo>
                    <a:pt x="14900" y="11063"/>
                  </a:lnTo>
                  <a:cubicBezTo>
                    <a:pt x="15982" y="11413"/>
                    <a:pt x="16680" y="11808"/>
                    <a:pt x="17046" y="12202"/>
                  </a:cubicBezTo>
                  <a:cubicBezTo>
                    <a:pt x="18198" y="13495"/>
                    <a:pt x="17866" y="15751"/>
                    <a:pt x="16627" y="16759"/>
                  </a:cubicBezTo>
                  <a:cubicBezTo>
                    <a:pt x="16139" y="17153"/>
                    <a:pt x="15563" y="17328"/>
                    <a:pt x="14900" y="17350"/>
                  </a:cubicBezTo>
                  <a:lnTo>
                    <a:pt x="14900" y="18599"/>
                  </a:lnTo>
                  <a:lnTo>
                    <a:pt x="14132" y="18599"/>
                  </a:lnTo>
                  <a:lnTo>
                    <a:pt x="14132" y="17350"/>
                  </a:lnTo>
                  <a:cubicBezTo>
                    <a:pt x="12562" y="17175"/>
                    <a:pt x="11515" y="16430"/>
                    <a:pt x="11219" y="14415"/>
                  </a:cubicBezTo>
                  <a:lnTo>
                    <a:pt x="13347" y="14108"/>
                  </a:lnTo>
                  <a:cubicBezTo>
                    <a:pt x="13469" y="14831"/>
                    <a:pt x="13592" y="15225"/>
                    <a:pt x="14132" y="15554"/>
                  </a:cubicBezTo>
                  <a:lnTo>
                    <a:pt x="14132" y="13232"/>
                  </a:lnTo>
                  <a:cubicBezTo>
                    <a:pt x="13435" y="12991"/>
                    <a:pt x="12929" y="12772"/>
                    <a:pt x="12632" y="12596"/>
                  </a:cubicBezTo>
                  <a:cubicBezTo>
                    <a:pt x="11341" y="11808"/>
                    <a:pt x="11184" y="9508"/>
                    <a:pt x="12196" y="8303"/>
                  </a:cubicBezTo>
                  <a:cubicBezTo>
                    <a:pt x="12632" y="7777"/>
                    <a:pt x="13278" y="7470"/>
                    <a:pt x="14132" y="7426"/>
                  </a:cubicBezTo>
                  <a:lnTo>
                    <a:pt x="14132" y="6769"/>
                  </a:lnTo>
                  <a:lnTo>
                    <a:pt x="14900" y="6769"/>
                  </a:lnTo>
                  <a:lnTo>
                    <a:pt x="14900" y="7426"/>
                  </a:lnTo>
                  <a:cubicBezTo>
                    <a:pt x="16174" y="7514"/>
                    <a:pt x="17221" y="8105"/>
                    <a:pt x="17517" y="9792"/>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chemeClr val="accent2"/>
                  </a:solidFill>
                  <a:latin typeface="+mn-lt"/>
                  <a:ea typeface="+mn-ea"/>
                  <a:cs typeface="+mn-cs"/>
                  <a:sym typeface="DengXian"/>
                </a:defRPr>
              </a:pPr>
            </a:p>
          </p:txBody>
        </p:sp>
        <p:sp>
          <p:nvSpPr>
            <p:cNvPr id="388" name="Shape 388"/>
            <p:cNvSpPr/>
            <p:nvPr/>
          </p:nvSpPr>
          <p:spPr>
            <a:xfrm>
              <a:off x="3753704" y="1989009"/>
              <a:ext cx="392606" cy="492104"/>
            </a:xfrm>
            <a:custGeom>
              <a:avLst/>
              <a:gdLst/>
              <a:ahLst/>
              <a:cxnLst>
                <a:cxn ang="0">
                  <a:pos x="wd2" y="hd2"/>
                </a:cxn>
                <a:cxn ang="5400000">
                  <a:pos x="wd2" y="hd2"/>
                </a:cxn>
                <a:cxn ang="10800000">
                  <a:pos x="wd2" y="hd2"/>
                </a:cxn>
                <a:cxn ang="16200000">
                  <a:pos x="wd2" y="hd2"/>
                </a:cxn>
              </a:cxnLst>
              <a:rect l="0" t="0" r="r" b="b"/>
              <a:pathLst>
                <a:path w="21563" h="21493" fill="norm" stroke="1" extrusionOk="0">
                  <a:moveTo>
                    <a:pt x="14772" y="5917"/>
                  </a:moveTo>
                  <a:lnTo>
                    <a:pt x="3660" y="5917"/>
                  </a:lnTo>
                  <a:lnTo>
                    <a:pt x="3660" y="6879"/>
                  </a:lnTo>
                  <a:lnTo>
                    <a:pt x="14772" y="6879"/>
                  </a:lnTo>
                  <a:lnTo>
                    <a:pt x="14772" y="5917"/>
                  </a:lnTo>
                  <a:close/>
                  <a:moveTo>
                    <a:pt x="17271" y="19818"/>
                  </a:moveTo>
                  <a:lnTo>
                    <a:pt x="17137" y="19960"/>
                  </a:lnTo>
                  <a:lnTo>
                    <a:pt x="17316" y="20103"/>
                  </a:lnTo>
                  <a:lnTo>
                    <a:pt x="18208" y="20780"/>
                  </a:lnTo>
                  <a:lnTo>
                    <a:pt x="18655" y="21172"/>
                  </a:lnTo>
                  <a:cubicBezTo>
                    <a:pt x="19190" y="21600"/>
                    <a:pt x="20083" y="21600"/>
                    <a:pt x="20618" y="21172"/>
                  </a:cubicBezTo>
                  <a:lnTo>
                    <a:pt x="21154" y="20709"/>
                  </a:lnTo>
                  <a:cubicBezTo>
                    <a:pt x="21466" y="20495"/>
                    <a:pt x="21600" y="20139"/>
                    <a:pt x="21555" y="19818"/>
                  </a:cubicBezTo>
                  <a:cubicBezTo>
                    <a:pt x="21600" y="19497"/>
                    <a:pt x="21466" y="19176"/>
                    <a:pt x="21154" y="18927"/>
                  </a:cubicBezTo>
                  <a:lnTo>
                    <a:pt x="19636" y="17715"/>
                  </a:lnTo>
                  <a:lnTo>
                    <a:pt x="17137" y="19711"/>
                  </a:lnTo>
                  <a:lnTo>
                    <a:pt x="17271" y="19818"/>
                  </a:lnTo>
                  <a:close/>
                  <a:moveTo>
                    <a:pt x="9729" y="12618"/>
                  </a:moveTo>
                  <a:lnTo>
                    <a:pt x="10443" y="12048"/>
                  </a:lnTo>
                  <a:lnTo>
                    <a:pt x="10220" y="11976"/>
                  </a:lnTo>
                  <a:lnTo>
                    <a:pt x="10443" y="11798"/>
                  </a:lnTo>
                  <a:lnTo>
                    <a:pt x="9238" y="11406"/>
                  </a:lnTo>
                  <a:lnTo>
                    <a:pt x="9417" y="11691"/>
                  </a:lnTo>
                  <a:lnTo>
                    <a:pt x="9238" y="11655"/>
                  </a:lnTo>
                  <a:lnTo>
                    <a:pt x="9729" y="12618"/>
                  </a:lnTo>
                  <a:close/>
                  <a:moveTo>
                    <a:pt x="10979" y="15042"/>
                  </a:moveTo>
                  <a:lnTo>
                    <a:pt x="13478" y="13046"/>
                  </a:lnTo>
                  <a:lnTo>
                    <a:pt x="13255" y="12974"/>
                  </a:lnTo>
                  <a:lnTo>
                    <a:pt x="13478" y="12796"/>
                  </a:lnTo>
                  <a:lnTo>
                    <a:pt x="13210" y="12725"/>
                  </a:lnTo>
                  <a:lnTo>
                    <a:pt x="11112" y="12012"/>
                  </a:lnTo>
                  <a:lnTo>
                    <a:pt x="9997" y="12903"/>
                  </a:lnTo>
                  <a:lnTo>
                    <a:pt x="10086" y="13046"/>
                  </a:lnTo>
                  <a:lnTo>
                    <a:pt x="9997" y="13117"/>
                  </a:lnTo>
                  <a:lnTo>
                    <a:pt x="10845" y="14828"/>
                  </a:lnTo>
                  <a:lnTo>
                    <a:pt x="10979" y="15042"/>
                  </a:lnTo>
                  <a:close/>
                  <a:moveTo>
                    <a:pt x="18387" y="18214"/>
                  </a:moveTo>
                  <a:lnTo>
                    <a:pt x="19145" y="17572"/>
                  </a:lnTo>
                  <a:lnTo>
                    <a:pt x="19012" y="17465"/>
                  </a:lnTo>
                  <a:lnTo>
                    <a:pt x="19145" y="17358"/>
                  </a:lnTo>
                  <a:lnTo>
                    <a:pt x="18476" y="16824"/>
                  </a:lnTo>
                  <a:lnTo>
                    <a:pt x="17583" y="16075"/>
                  </a:lnTo>
                  <a:lnTo>
                    <a:pt x="13924" y="13152"/>
                  </a:lnTo>
                  <a:lnTo>
                    <a:pt x="11425" y="15149"/>
                  </a:lnTo>
                  <a:lnTo>
                    <a:pt x="11603" y="15291"/>
                  </a:lnTo>
                  <a:lnTo>
                    <a:pt x="11425" y="15398"/>
                  </a:lnTo>
                  <a:lnTo>
                    <a:pt x="15798" y="18891"/>
                  </a:lnTo>
                  <a:lnTo>
                    <a:pt x="16691" y="19568"/>
                  </a:lnTo>
                  <a:lnTo>
                    <a:pt x="18387" y="18214"/>
                  </a:lnTo>
                  <a:close/>
                  <a:moveTo>
                    <a:pt x="893" y="5347"/>
                  </a:moveTo>
                  <a:lnTo>
                    <a:pt x="3972" y="5418"/>
                  </a:lnTo>
                  <a:cubicBezTo>
                    <a:pt x="5266" y="5418"/>
                    <a:pt x="6293" y="4598"/>
                    <a:pt x="6293" y="3564"/>
                  </a:cubicBezTo>
                  <a:lnTo>
                    <a:pt x="6293" y="962"/>
                  </a:lnTo>
                  <a:lnTo>
                    <a:pt x="17093" y="962"/>
                  </a:lnTo>
                  <a:cubicBezTo>
                    <a:pt x="17360" y="962"/>
                    <a:pt x="17583" y="1141"/>
                    <a:pt x="17583" y="1354"/>
                  </a:cubicBezTo>
                  <a:lnTo>
                    <a:pt x="17583" y="15291"/>
                  </a:lnTo>
                  <a:lnTo>
                    <a:pt x="18476" y="16004"/>
                  </a:lnTo>
                  <a:lnTo>
                    <a:pt x="18476" y="1141"/>
                  </a:lnTo>
                  <a:cubicBezTo>
                    <a:pt x="18476" y="499"/>
                    <a:pt x="17851" y="0"/>
                    <a:pt x="17093" y="0"/>
                  </a:cubicBezTo>
                  <a:lnTo>
                    <a:pt x="5489" y="0"/>
                  </a:lnTo>
                  <a:lnTo>
                    <a:pt x="0" y="4384"/>
                  </a:lnTo>
                  <a:lnTo>
                    <a:pt x="0" y="17786"/>
                  </a:lnTo>
                  <a:cubicBezTo>
                    <a:pt x="0" y="18392"/>
                    <a:pt x="625" y="18891"/>
                    <a:pt x="1428" y="18891"/>
                  </a:cubicBezTo>
                  <a:lnTo>
                    <a:pt x="14549" y="18891"/>
                  </a:lnTo>
                  <a:lnTo>
                    <a:pt x="14236" y="18677"/>
                  </a:lnTo>
                  <a:lnTo>
                    <a:pt x="14549" y="18677"/>
                  </a:lnTo>
                  <a:lnTo>
                    <a:pt x="13612" y="17929"/>
                  </a:lnTo>
                  <a:lnTo>
                    <a:pt x="1428" y="17929"/>
                  </a:lnTo>
                  <a:cubicBezTo>
                    <a:pt x="1116" y="17929"/>
                    <a:pt x="937" y="17750"/>
                    <a:pt x="893" y="17537"/>
                  </a:cubicBezTo>
                  <a:lnTo>
                    <a:pt x="893" y="5347"/>
                  </a:lnTo>
                  <a:close/>
                  <a:moveTo>
                    <a:pt x="3660" y="11442"/>
                  </a:moveTo>
                  <a:lnTo>
                    <a:pt x="6962" y="11442"/>
                  </a:lnTo>
                  <a:lnTo>
                    <a:pt x="6962" y="10479"/>
                  </a:lnTo>
                  <a:lnTo>
                    <a:pt x="3660" y="10479"/>
                  </a:lnTo>
                  <a:lnTo>
                    <a:pt x="3660" y="11442"/>
                  </a:lnTo>
                  <a:close/>
                  <a:moveTo>
                    <a:pt x="3660" y="9695"/>
                  </a:moveTo>
                  <a:lnTo>
                    <a:pt x="3660" y="9945"/>
                  </a:lnTo>
                  <a:lnTo>
                    <a:pt x="14772" y="9945"/>
                  </a:lnTo>
                  <a:lnTo>
                    <a:pt x="14772" y="8982"/>
                  </a:lnTo>
                  <a:lnTo>
                    <a:pt x="3660" y="8982"/>
                  </a:lnTo>
                  <a:lnTo>
                    <a:pt x="3660" y="9695"/>
                  </a:lnTo>
                  <a:close/>
                  <a:moveTo>
                    <a:pt x="3660" y="8162"/>
                  </a:moveTo>
                  <a:lnTo>
                    <a:pt x="3660" y="8412"/>
                  </a:lnTo>
                  <a:lnTo>
                    <a:pt x="14772" y="8412"/>
                  </a:lnTo>
                  <a:lnTo>
                    <a:pt x="14772" y="7450"/>
                  </a:lnTo>
                  <a:lnTo>
                    <a:pt x="3660" y="7450"/>
                  </a:lnTo>
                  <a:lnTo>
                    <a:pt x="3660" y="8162"/>
                  </a:ln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chemeClr val="accent2"/>
                  </a:solidFill>
                  <a:latin typeface="+mn-lt"/>
                  <a:ea typeface="+mn-ea"/>
                  <a:cs typeface="+mn-cs"/>
                  <a:sym typeface="DengXian"/>
                </a:defRPr>
              </a:pPr>
            </a:p>
          </p:txBody>
        </p:sp>
        <p:sp>
          <p:nvSpPr>
            <p:cNvPr id="389" name="Shape 389"/>
            <p:cNvSpPr/>
            <p:nvPr/>
          </p:nvSpPr>
          <p:spPr>
            <a:xfrm>
              <a:off x="2014709" y="223505"/>
              <a:ext cx="428033" cy="449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03" y="3086"/>
                  </a:moveTo>
                  <a:lnTo>
                    <a:pt x="1011" y="3086"/>
                  </a:lnTo>
                  <a:lnTo>
                    <a:pt x="1011" y="1702"/>
                  </a:lnTo>
                  <a:lnTo>
                    <a:pt x="5203" y="1702"/>
                  </a:lnTo>
                  <a:lnTo>
                    <a:pt x="5203" y="3086"/>
                  </a:lnTo>
                  <a:close/>
                  <a:moveTo>
                    <a:pt x="5203" y="6349"/>
                  </a:moveTo>
                  <a:lnTo>
                    <a:pt x="1011" y="6349"/>
                  </a:lnTo>
                  <a:lnTo>
                    <a:pt x="1011" y="4966"/>
                  </a:lnTo>
                  <a:lnTo>
                    <a:pt x="5203" y="4966"/>
                  </a:lnTo>
                  <a:lnTo>
                    <a:pt x="5203" y="6349"/>
                  </a:lnTo>
                  <a:close/>
                  <a:moveTo>
                    <a:pt x="5203" y="9612"/>
                  </a:moveTo>
                  <a:lnTo>
                    <a:pt x="1011" y="9612"/>
                  </a:lnTo>
                  <a:lnTo>
                    <a:pt x="1011" y="8229"/>
                  </a:lnTo>
                  <a:lnTo>
                    <a:pt x="5203" y="8229"/>
                  </a:lnTo>
                  <a:lnTo>
                    <a:pt x="5203" y="9612"/>
                  </a:lnTo>
                  <a:close/>
                  <a:moveTo>
                    <a:pt x="0" y="21600"/>
                  </a:moveTo>
                  <a:lnTo>
                    <a:pt x="6214" y="21600"/>
                  </a:lnTo>
                  <a:lnTo>
                    <a:pt x="6214" y="0"/>
                  </a:lnTo>
                  <a:lnTo>
                    <a:pt x="0" y="0"/>
                  </a:lnTo>
                  <a:lnTo>
                    <a:pt x="0" y="21600"/>
                  </a:lnTo>
                  <a:close/>
                  <a:moveTo>
                    <a:pt x="12878" y="3086"/>
                  </a:moveTo>
                  <a:lnTo>
                    <a:pt x="8685" y="3086"/>
                  </a:lnTo>
                  <a:lnTo>
                    <a:pt x="8685" y="1702"/>
                  </a:lnTo>
                  <a:lnTo>
                    <a:pt x="12878" y="1702"/>
                  </a:lnTo>
                  <a:lnTo>
                    <a:pt x="12878" y="3086"/>
                  </a:lnTo>
                  <a:close/>
                  <a:moveTo>
                    <a:pt x="12878" y="6349"/>
                  </a:moveTo>
                  <a:lnTo>
                    <a:pt x="8685" y="6349"/>
                  </a:lnTo>
                  <a:lnTo>
                    <a:pt x="8685" y="4966"/>
                  </a:lnTo>
                  <a:lnTo>
                    <a:pt x="12878" y="4966"/>
                  </a:lnTo>
                  <a:lnTo>
                    <a:pt x="12878" y="6349"/>
                  </a:lnTo>
                  <a:close/>
                  <a:moveTo>
                    <a:pt x="12878" y="9612"/>
                  </a:moveTo>
                  <a:lnTo>
                    <a:pt x="8685" y="9612"/>
                  </a:lnTo>
                  <a:lnTo>
                    <a:pt x="8685" y="8229"/>
                  </a:lnTo>
                  <a:lnTo>
                    <a:pt x="12878" y="8229"/>
                  </a:lnTo>
                  <a:lnTo>
                    <a:pt x="12878" y="9612"/>
                  </a:lnTo>
                  <a:close/>
                  <a:moveTo>
                    <a:pt x="7674" y="21600"/>
                  </a:moveTo>
                  <a:lnTo>
                    <a:pt x="13888" y="21600"/>
                  </a:lnTo>
                  <a:lnTo>
                    <a:pt x="13888" y="0"/>
                  </a:lnTo>
                  <a:lnTo>
                    <a:pt x="7674" y="0"/>
                  </a:lnTo>
                  <a:lnTo>
                    <a:pt x="7674" y="21600"/>
                  </a:lnTo>
                  <a:close/>
                  <a:moveTo>
                    <a:pt x="20552" y="3086"/>
                  </a:moveTo>
                  <a:lnTo>
                    <a:pt x="16359" y="3086"/>
                  </a:lnTo>
                  <a:lnTo>
                    <a:pt x="16359" y="1702"/>
                  </a:lnTo>
                  <a:lnTo>
                    <a:pt x="20552" y="1702"/>
                  </a:lnTo>
                  <a:lnTo>
                    <a:pt x="20552" y="3086"/>
                  </a:lnTo>
                  <a:close/>
                  <a:moveTo>
                    <a:pt x="20552" y="6349"/>
                  </a:moveTo>
                  <a:lnTo>
                    <a:pt x="16359" y="6349"/>
                  </a:lnTo>
                  <a:lnTo>
                    <a:pt x="16359" y="4966"/>
                  </a:lnTo>
                  <a:lnTo>
                    <a:pt x="20552" y="4966"/>
                  </a:lnTo>
                  <a:lnTo>
                    <a:pt x="20552" y="6349"/>
                  </a:lnTo>
                  <a:close/>
                  <a:moveTo>
                    <a:pt x="20552" y="9612"/>
                  </a:moveTo>
                  <a:lnTo>
                    <a:pt x="16359" y="9612"/>
                  </a:lnTo>
                  <a:lnTo>
                    <a:pt x="16359" y="8229"/>
                  </a:lnTo>
                  <a:lnTo>
                    <a:pt x="20552" y="8229"/>
                  </a:lnTo>
                  <a:lnTo>
                    <a:pt x="20552" y="9612"/>
                  </a:lnTo>
                  <a:close/>
                  <a:moveTo>
                    <a:pt x="15348" y="21600"/>
                  </a:moveTo>
                  <a:lnTo>
                    <a:pt x="21600" y="21600"/>
                  </a:lnTo>
                  <a:lnTo>
                    <a:pt x="21600" y="0"/>
                  </a:lnTo>
                  <a:lnTo>
                    <a:pt x="15348" y="0"/>
                  </a:lnTo>
                  <a:lnTo>
                    <a:pt x="15348" y="21600"/>
                  </a:ln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chemeClr val="accent2"/>
                  </a:solidFill>
                  <a:latin typeface="+mn-lt"/>
                  <a:ea typeface="+mn-ea"/>
                  <a:cs typeface="+mn-cs"/>
                  <a:sym typeface="DengXian"/>
                </a:defRPr>
              </a:pPr>
            </a:p>
          </p:txBody>
        </p:sp>
      </p:grpSp>
      <p:sp>
        <p:nvSpPr>
          <p:cNvPr id="391" name="Shape 391"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a:off x="1995028" y="1802218"/>
            <a:ext cx="1978031" cy="828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solidFill>
                  <a:srgbClr val="404040"/>
                </a:solidFill>
                <a:latin typeface="Microsoft YaHei"/>
                <a:ea typeface="Microsoft YaHei"/>
                <a:cs typeface="Microsoft YaHei"/>
                <a:sym typeface="Microsoft YaHei"/>
              </a:defRPr>
            </a:pPr>
            <a:r>
              <a:t>决策层</a:t>
            </a:r>
          </a:p>
          <a:p>
            <a:pPr>
              <a:defRPr sz="1200">
                <a:solidFill>
                  <a:srgbClr val="404040"/>
                </a:solidFill>
                <a:latin typeface="Microsoft YaHei"/>
                <a:ea typeface="Microsoft YaHei"/>
                <a:cs typeface="Microsoft YaHei"/>
                <a:sym typeface="Microsoft YaHei"/>
              </a:defRPr>
            </a:pPr>
            <a:r>
              <a:t>企业高层技术方向判断失误</a:t>
            </a:r>
          </a:p>
          <a:p>
            <a:pPr>
              <a:defRPr sz="1200">
                <a:solidFill>
                  <a:srgbClr val="404040"/>
                </a:solidFill>
                <a:latin typeface="Microsoft YaHei"/>
                <a:ea typeface="Microsoft YaHei"/>
                <a:cs typeface="Microsoft YaHei"/>
                <a:sym typeface="Microsoft YaHei"/>
              </a:defRPr>
            </a:pPr>
            <a:r>
              <a:t>企业高层不重视信息安全</a:t>
            </a:r>
          </a:p>
        </p:txBody>
      </p:sp>
      <p:sp>
        <p:nvSpPr>
          <p:cNvPr id="392" name="Shape 39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a:off x="1918828" y="4286472"/>
            <a:ext cx="1475737" cy="1234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solidFill>
                  <a:srgbClr val="404040"/>
                </a:solidFill>
                <a:latin typeface="Microsoft YaHei"/>
                <a:ea typeface="Microsoft YaHei"/>
                <a:cs typeface="Microsoft YaHei"/>
                <a:sym typeface="Microsoft YaHei"/>
              </a:defRPr>
            </a:pPr>
            <a:r>
              <a:t>难落地</a:t>
            </a:r>
          </a:p>
          <a:p>
            <a:pPr>
              <a:defRPr sz="1200">
                <a:solidFill>
                  <a:srgbClr val="404040"/>
                </a:solidFill>
                <a:latin typeface="Microsoft YaHei"/>
                <a:ea typeface="Microsoft YaHei"/>
                <a:cs typeface="Microsoft YaHei"/>
                <a:sym typeface="Microsoft YaHei"/>
              </a:defRPr>
            </a:pPr>
          </a:p>
          <a:p>
            <a:pPr>
              <a:defRPr sz="1200">
                <a:solidFill>
                  <a:srgbClr val="404040"/>
                </a:solidFill>
                <a:latin typeface="Microsoft YaHei"/>
                <a:ea typeface="Microsoft YaHei"/>
                <a:cs typeface="Microsoft YaHei"/>
                <a:sym typeface="Microsoft YaHei"/>
              </a:defRPr>
            </a:pPr>
            <a:r>
              <a:t>企业内部不信任</a:t>
            </a:r>
          </a:p>
          <a:p>
            <a:pPr>
              <a:defRPr sz="1200">
                <a:solidFill>
                  <a:srgbClr val="404040"/>
                </a:solidFill>
                <a:latin typeface="Microsoft YaHei"/>
                <a:ea typeface="Microsoft YaHei"/>
                <a:cs typeface="Microsoft YaHei"/>
                <a:sym typeface="Microsoft YaHei"/>
              </a:defRPr>
            </a:pPr>
            <a:r>
              <a:t>企业跨部门协调难</a:t>
            </a:r>
          </a:p>
          <a:p>
            <a:pPr>
              <a:defRPr sz="1200">
                <a:solidFill>
                  <a:srgbClr val="404040"/>
                </a:solidFill>
                <a:latin typeface="Microsoft YaHei"/>
                <a:ea typeface="Microsoft YaHei"/>
                <a:cs typeface="Microsoft YaHei"/>
                <a:sym typeface="Microsoft YaHei"/>
              </a:defRPr>
            </a:pPr>
            <a:r>
              <a:t>企业安全理解能力差</a:t>
            </a:r>
          </a:p>
        </p:txBody>
      </p:sp>
      <p:sp>
        <p:nvSpPr>
          <p:cNvPr id="393" name="Shape 393"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a:off x="8826162" y="1683704"/>
            <a:ext cx="2237737" cy="828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solidFill>
                  <a:srgbClr val="404040"/>
                </a:solidFill>
                <a:latin typeface="Microsoft YaHei"/>
                <a:ea typeface="Microsoft YaHei"/>
                <a:cs typeface="Microsoft YaHei"/>
                <a:sym typeface="Microsoft YaHei"/>
              </a:defRPr>
            </a:pPr>
            <a:r>
              <a:t>人难找</a:t>
            </a:r>
          </a:p>
          <a:p>
            <a:pPr>
              <a:defRPr sz="1200">
                <a:solidFill>
                  <a:srgbClr val="404040"/>
                </a:solidFill>
                <a:latin typeface="Microsoft YaHei"/>
                <a:ea typeface="Microsoft YaHei"/>
                <a:cs typeface="Microsoft YaHei"/>
                <a:sym typeface="Microsoft YaHei"/>
              </a:defRPr>
            </a:pPr>
            <a:r>
              <a:t>安全人才薪酬与工作认可度低</a:t>
            </a:r>
          </a:p>
          <a:p>
            <a:pPr>
              <a:defRPr sz="1200">
                <a:solidFill>
                  <a:srgbClr val="404040"/>
                </a:solidFill>
                <a:latin typeface="Microsoft YaHei"/>
                <a:ea typeface="Microsoft YaHei"/>
                <a:cs typeface="Microsoft YaHei"/>
                <a:sym typeface="Microsoft YaHei"/>
              </a:defRPr>
            </a:pPr>
            <a:r>
              <a:t>企业内部政治斗争导致人才流失</a:t>
            </a:r>
          </a:p>
        </p:txBody>
      </p:sp>
      <p:sp>
        <p:nvSpPr>
          <p:cNvPr id="394" name="Shape 394"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a:off x="8597562" y="4521398"/>
            <a:ext cx="1825631" cy="828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solidFill>
                  <a:srgbClr val="404040"/>
                </a:solidFill>
                <a:latin typeface="Microsoft YaHei"/>
                <a:ea typeface="Microsoft YaHei"/>
                <a:cs typeface="Microsoft YaHei"/>
                <a:sym typeface="Microsoft YaHei"/>
              </a:defRPr>
            </a:pPr>
            <a:r>
              <a:t>耗资源</a:t>
            </a:r>
          </a:p>
          <a:p>
            <a:pPr>
              <a:defRPr sz="1200">
                <a:solidFill>
                  <a:srgbClr val="404040"/>
                </a:solidFill>
                <a:latin typeface="Microsoft YaHei"/>
                <a:ea typeface="Microsoft YaHei"/>
                <a:cs typeface="Microsoft YaHei"/>
                <a:sym typeface="Microsoft YaHei"/>
              </a:defRPr>
            </a:pPr>
            <a:r>
              <a:t>安全方向资源投入不对称</a:t>
            </a:r>
          </a:p>
          <a:p>
            <a:pPr>
              <a:defRPr sz="1200">
                <a:solidFill>
                  <a:srgbClr val="404040"/>
                </a:solidFill>
                <a:latin typeface="Microsoft YaHei"/>
                <a:ea typeface="Microsoft YaHei"/>
                <a:cs typeface="Microsoft YaHei"/>
                <a:sym typeface="Microsoft YaHei"/>
              </a:defRPr>
            </a:pPr>
            <a:r>
              <a:t>安全投入产出无法量化</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9" presetID="15" grpId="1" fill="hold">
                                  <p:stCondLst>
                                    <p:cond delay="0"/>
                                  </p:stCondLst>
                                  <p:iterate type="el" backwards="0">
                                    <p:tmAbs val="0"/>
                                  </p:iterate>
                                  <p:childTnLst>
                                    <p:set>
                                      <p:cBhvr>
                                        <p:cTn id="6" fill="hold"/>
                                        <p:tgtEl>
                                          <p:spTgt spid="390"/>
                                        </p:tgtEl>
                                        <p:attrNameLst>
                                          <p:attrName>style.visibility</p:attrName>
                                        </p:attrNameLst>
                                      </p:cBhvr>
                                      <p:to>
                                        <p:strVal val="visible"/>
                                      </p:to>
                                    </p:set>
                                    <p:anim calcmode="lin" valueType="num">
                                      <p:cBhvr>
                                        <p:cTn id="7" dur="1000" fill="hold"/>
                                        <p:tgtEl>
                                          <p:spTgt spid="390"/>
                                        </p:tgtEl>
                                        <p:attrNameLst>
                                          <p:attrName>ppt_w</p:attrName>
                                        </p:attrNameLst>
                                      </p:cBhvr>
                                      <p:tavLst>
                                        <p:tav tm="0">
                                          <p:val>
                                            <p:fltVal val="0"/>
                                          </p:val>
                                        </p:tav>
                                        <p:tav tm="100000">
                                          <p:val>
                                            <p:strVal val="#ppt_w"/>
                                          </p:val>
                                        </p:tav>
                                      </p:tavLst>
                                    </p:anim>
                                    <p:anim calcmode="lin" valueType="num">
                                      <p:cBhvr>
                                        <p:cTn id="8" dur="1000" fill="hold"/>
                                        <p:tgtEl>
                                          <p:spTgt spid="390"/>
                                        </p:tgtEl>
                                        <p:attrNameLst>
                                          <p:attrName>ppt_h</p:attrName>
                                        </p:attrNameLst>
                                      </p:cBhvr>
                                      <p:tavLst>
                                        <p:tav tm="0">
                                          <p:val>
                                            <p:fltVal val="0"/>
                                          </p:val>
                                        </p:tav>
                                        <p:tav tm="100000">
                                          <p:val>
                                            <p:strVal val="#ppt_h"/>
                                          </p:val>
                                        </p:tav>
                                      </p:tavLst>
                                    </p:anim>
                                    <p:anim calcmode="lin" valueType="num">
                                      <p:cBhvr>
                                        <p:cTn id="9" dur="1000" fill="hold"/>
                                        <p:tgtEl>
                                          <p:spTgt spid="39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9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Class="entr" nodeType="afterEffect" presetSubtype="4" presetID="2" grpId="2" fill="hold">
                                  <p:stCondLst>
                                    <p:cond delay="0"/>
                                  </p:stCondLst>
                                  <p:iterate type="el" backwards="0">
                                    <p:tmAbs val="0"/>
                                  </p:iterate>
                                  <p:childTnLst>
                                    <p:set>
                                      <p:cBhvr>
                                        <p:cTn id="13" fill="hold"/>
                                        <p:tgtEl>
                                          <p:spTgt spid="391"/>
                                        </p:tgtEl>
                                        <p:attrNameLst>
                                          <p:attrName>style.visibility</p:attrName>
                                        </p:attrNameLst>
                                      </p:cBhvr>
                                      <p:to>
                                        <p:strVal val="visible"/>
                                      </p:to>
                                    </p:set>
                                    <p:anim calcmode="lin" valueType="num">
                                      <p:cBhvr>
                                        <p:cTn id="14" dur="1000" fill="hold"/>
                                        <p:tgtEl>
                                          <p:spTgt spid="391"/>
                                        </p:tgtEl>
                                        <p:attrNameLst>
                                          <p:attrName>ppt_x</p:attrName>
                                        </p:attrNameLst>
                                      </p:cBhvr>
                                      <p:tavLst>
                                        <p:tav tm="0">
                                          <p:val>
                                            <p:strVal val="#ppt_x"/>
                                          </p:val>
                                        </p:tav>
                                        <p:tav tm="100000">
                                          <p:val>
                                            <p:strVal val="#ppt_x"/>
                                          </p:val>
                                        </p:tav>
                                      </p:tavLst>
                                    </p:anim>
                                    <p:anim calcmode="lin" valueType="num">
                                      <p:cBhvr>
                                        <p:cTn id="15" dur="1000" fill="hold"/>
                                        <p:tgtEl>
                                          <p:spTgt spid="391"/>
                                        </p:tgtEl>
                                        <p:attrNameLst>
                                          <p:attrName>ppt_y</p:attrName>
                                        </p:attrNameLst>
                                      </p:cBhvr>
                                      <p:tavLst>
                                        <p:tav tm="0">
                                          <p:val>
                                            <p:strVal val="1+#ppt_h/2"/>
                                          </p:val>
                                        </p:tav>
                                        <p:tav tm="100000">
                                          <p:val>
                                            <p:strVal val="#ppt_y"/>
                                          </p:val>
                                        </p:tav>
                                      </p:tavLst>
                                    </p:anim>
                                  </p:childTnLst>
                                </p:cTn>
                              </p:par>
                            </p:childTnLst>
                          </p:cTn>
                        </p:par>
                        <p:par>
                          <p:cTn id="16" fill="hold">
                            <p:stCondLst>
                              <p:cond delay="2000"/>
                            </p:stCondLst>
                            <p:childTnLst>
                              <p:par>
                                <p:cTn id="17" presetClass="entr" nodeType="afterEffect" presetSubtype="4" presetID="2" grpId="3" fill="hold">
                                  <p:stCondLst>
                                    <p:cond delay="250"/>
                                  </p:stCondLst>
                                  <p:iterate type="el" backwards="0">
                                    <p:tmAbs val="0"/>
                                  </p:iterate>
                                  <p:childTnLst>
                                    <p:set>
                                      <p:cBhvr>
                                        <p:cTn id="18" fill="hold"/>
                                        <p:tgtEl>
                                          <p:spTgt spid="392"/>
                                        </p:tgtEl>
                                        <p:attrNameLst>
                                          <p:attrName>style.visibility</p:attrName>
                                        </p:attrNameLst>
                                      </p:cBhvr>
                                      <p:to>
                                        <p:strVal val="visible"/>
                                      </p:to>
                                    </p:set>
                                    <p:anim calcmode="lin" valueType="num">
                                      <p:cBhvr>
                                        <p:cTn id="19" dur="1000" fill="hold"/>
                                        <p:tgtEl>
                                          <p:spTgt spid="392"/>
                                        </p:tgtEl>
                                        <p:attrNameLst>
                                          <p:attrName>ppt_x</p:attrName>
                                        </p:attrNameLst>
                                      </p:cBhvr>
                                      <p:tavLst>
                                        <p:tav tm="0">
                                          <p:val>
                                            <p:strVal val="#ppt_x"/>
                                          </p:val>
                                        </p:tav>
                                        <p:tav tm="100000">
                                          <p:val>
                                            <p:strVal val="#ppt_x"/>
                                          </p:val>
                                        </p:tav>
                                      </p:tavLst>
                                    </p:anim>
                                    <p:anim calcmode="lin" valueType="num">
                                      <p:cBhvr>
                                        <p:cTn id="20" dur="1000" fill="hold"/>
                                        <p:tgtEl>
                                          <p:spTgt spid="392"/>
                                        </p:tgtEl>
                                        <p:attrNameLst>
                                          <p:attrName>ppt_y</p:attrName>
                                        </p:attrNameLst>
                                      </p:cBhvr>
                                      <p:tavLst>
                                        <p:tav tm="0">
                                          <p:val>
                                            <p:strVal val="1+#ppt_h/2"/>
                                          </p:val>
                                        </p:tav>
                                        <p:tav tm="100000">
                                          <p:val>
                                            <p:strVal val="#ppt_y"/>
                                          </p:val>
                                        </p:tav>
                                      </p:tavLst>
                                    </p:anim>
                                  </p:childTnLst>
                                </p:cTn>
                              </p:par>
                            </p:childTnLst>
                          </p:cTn>
                        </p:par>
                        <p:par>
                          <p:cTn id="21" fill="hold">
                            <p:stCondLst>
                              <p:cond delay="3250"/>
                            </p:stCondLst>
                            <p:childTnLst>
                              <p:par>
                                <p:cTn id="22" presetClass="entr" nodeType="afterEffect" presetSubtype="4" presetID="2" grpId="4" fill="hold">
                                  <p:stCondLst>
                                    <p:cond delay="500"/>
                                  </p:stCondLst>
                                  <p:iterate type="el" backwards="0">
                                    <p:tmAbs val="0"/>
                                  </p:iterate>
                                  <p:childTnLst>
                                    <p:set>
                                      <p:cBhvr>
                                        <p:cTn id="23" fill="hold"/>
                                        <p:tgtEl>
                                          <p:spTgt spid="393"/>
                                        </p:tgtEl>
                                        <p:attrNameLst>
                                          <p:attrName>style.visibility</p:attrName>
                                        </p:attrNameLst>
                                      </p:cBhvr>
                                      <p:to>
                                        <p:strVal val="visible"/>
                                      </p:to>
                                    </p:set>
                                    <p:anim calcmode="lin" valueType="num">
                                      <p:cBhvr>
                                        <p:cTn id="24" dur="1000" fill="hold"/>
                                        <p:tgtEl>
                                          <p:spTgt spid="393"/>
                                        </p:tgtEl>
                                        <p:attrNameLst>
                                          <p:attrName>ppt_x</p:attrName>
                                        </p:attrNameLst>
                                      </p:cBhvr>
                                      <p:tavLst>
                                        <p:tav tm="0">
                                          <p:val>
                                            <p:strVal val="#ppt_x"/>
                                          </p:val>
                                        </p:tav>
                                        <p:tav tm="100000">
                                          <p:val>
                                            <p:strVal val="#ppt_x"/>
                                          </p:val>
                                        </p:tav>
                                      </p:tavLst>
                                    </p:anim>
                                    <p:anim calcmode="lin" valueType="num">
                                      <p:cBhvr>
                                        <p:cTn id="25" dur="1000" fill="hold"/>
                                        <p:tgtEl>
                                          <p:spTgt spid="393"/>
                                        </p:tgtEl>
                                        <p:attrNameLst>
                                          <p:attrName>ppt_y</p:attrName>
                                        </p:attrNameLst>
                                      </p:cBhvr>
                                      <p:tavLst>
                                        <p:tav tm="0">
                                          <p:val>
                                            <p:strVal val="1+#ppt_h/2"/>
                                          </p:val>
                                        </p:tav>
                                        <p:tav tm="100000">
                                          <p:val>
                                            <p:strVal val="#ppt_y"/>
                                          </p:val>
                                        </p:tav>
                                      </p:tavLst>
                                    </p:anim>
                                  </p:childTnLst>
                                </p:cTn>
                              </p:par>
                            </p:childTnLst>
                          </p:cTn>
                        </p:par>
                        <p:par>
                          <p:cTn id="26" fill="hold">
                            <p:stCondLst>
                              <p:cond delay="4750"/>
                            </p:stCondLst>
                            <p:childTnLst>
                              <p:par>
                                <p:cTn id="27" presetClass="entr" nodeType="afterEffect" presetSubtype="4" presetID="2" grpId="5" fill="hold">
                                  <p:stCondLst>
                                    <p:cond delay="750"/>
                                  </p:stCondLst>
                                  <p:iterate type="el" backwards="0">
                                    <p:tmAbs val="0"/>
                                  </p:iterate>
                                  <p:childTnLst>
                                    <p:set>
                                      <p:cBhvr>
                                        <p:cTn id="28" fill="hold"/>
                                        <p:tgtEl>
                                          <p:spTgt spid="394"/>
                                        </p:tgtEl>
                                        <p:attrNameLst>
                                          <p:attrName>style.visibility</p:attrName>
                                        </p:attrNameLst>
                                      </p:cBhvr>
                                      <p:to>
                                        <p:strVal val="visible"/>
                                      </p:to>
                                    </p:set>
                                    <p:anim calcmode="lin" valueType="num">
                                      <p:cBhvr>
                                        <p:cTn id="29" dur="1000" fill="hold"/>
                                        <p:tgtEl>
                                          <p:spTgt spid="394"/>
                                        </p:tgtEl>
                                        <p:attrNameLst>
                                          <p:attrName>ppt_x</p:attrName>
                                        </p:attrNameLst>
                                      </p:cBhvr>
                                      <p:tavLst>
                                        <p:tav tm="0">
                                          <p:val>
                                            <p:strVal val="#ppt_x"/>
                                          </p:val>
                                        </p:tav>
                                        <p:tav tm="100000">
                                          <p:val>
                                            <p:strVal val="#ppt_x"/>
                                          </p:val>
                                        </p:tav>
                                      </p:tavLst>
                                    </p:anim>
                                    <p:anim calcmode="lin" valueType="num">
                                      <p:cBhvr>
                                        <p:cTn id="30" dur="1000" fill="hold"/>
                                        <p:tgtEl>
                                          <p:spTgt spid="3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2" grpId="3"/>
      <p:bldP build="whole" bldLvl="1" animBg="1" rev="0" advAuto="0" spid="393" grpId="4"/>
      <p:bldP build="whole" bldLvl="1" animBg="1" rev="0" advAuto="0" spid="394" grpId="5"/>
      <p:bldP build="whole" bldLvl="1" animBg="1" rev="0" advAuto="0" spid="391" grpId="2"/>
      <p:bldP build="whole" bldLvl="1" animBg="1" rev="0" advAuto="0" spid="390"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nvSpPr>
        <p:spPr>
          <a:xfrm>
            <a:off x="5591943" y="4378149"/>
            <a:ext cx="1008117" cy="1008117"/>
          </a:xfrm>
          <a:prstGeom prst="ellipse">
            <a:avLst/>
          </a:prstGeom>
          <a:solidFill>
            <a:srgbClr val="0070C0"/>
          </a:solidFill>
          <a:ln w="12700">
            <a:miter lim="400000"/>
          </a:ln>
        </p:spPr>
        <p:txBody>
          <a:bodyPr lIns="45718" tIns="45718" rIns="45718" bIns="45718" anchor="ctr"/>
          <a:lstStyle/>
          <a:p>
            <a:pPr algn="ctr">
              <a:defRPr b="1">
                <a:solidFill>
                  <a:srgbClr val="FFFFFF"/>
                </a:solidFill>
                <a:latin typeface="+mn-lt"/>
                <a:ea typeface="+mn-ea"/>
                <a:cs typeface="+mn-cs"/>
                <a:sym typeface="DengXian"/>
              </a:defRPr>
            </a:pPr>
          </a:p>
        </p:txBody>
      </p:sp>
      <p:sp>
        <p:nvSpPr>
          <p:cNvPr id="397" name="Shape 397"/>
          <p:cNvSpPr/>
          <p:nvPr/>
        </p:nvSpPr>
        <p:spPr>
          <a:xfrm>
            <a:off x="5815329" y="4677736"/>
            <a:ext cx="5613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mn-lt"/>
                <a:ea typeface="+mn-ea"/>
                <a:cs typeface="+mn-cs"/>
                <a:sym typeface="DengXian"/>
              </a:defRPr>
            </a:lvl1pPr>
          </a:lstStyle>
          <a:p>
            <a:pPr/>
            <a:r>
              <a:t>开发</a:t>
            </a:r>
          </a:p>
        </p:txBody>
      </p:sp>
      <p:sp>
        <p:nvSpPr>
          <p:cNvPr id="398" name="Shape 398"/>
          <p:cNvSpPr/>
          <p:nvPr/>
        </p:nvSpPr>
        <p:spPr>
          <a:xfrm>
            <a:off x="5129529" y="3089062"/>
            <a:ext cx="19329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n-lt"/>
                <a:ea typeface="+mn-ea"/>
                <a:cs typeface="+mn-cs"/>
                <a:sym typeface="DengXian"/>
              </a:defRPr>
            </a:lvl1pPr>
          </a:lstStyle>
          <a:p>
            <a:pPr/>
            <a:r>
              <a:t>安全开发生命周期</a:t>
            </a:r>
          </a:p>
        </p:txBody>
      </p:sp>
      <p:sp>
        <p:nvSpPr>
          <p:cNvPr id="399" name="Shape 399"/>
          <p:cNvSpPr/>
          <p:nvPr/>
        </p:nvSpPr>
        <p:spPr>
          <a:xfrm rot="5397508">
            <a:off x="6980242" y="4677736"/>
            <a:ext cx="17043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n-lt"/>
                <a:ea typeface="+mn-ea"/>
                <a:cs typeface="+mn-cs"/>
                <a:sym typeface="DengXian"/>
              </a:defRPr>
            </a:lvl1pPr>
          </a:lstStyle>
          <a:p>
            <a:pPr/>
            <a:r>
              <a:t>主动的代码泄露</a:t>
            </a:r>
          </a:p>
        </p:txBody>
      </p:sp>
      <p:sp>
        <p:nvSpPr>
          <p:cNvPr id="400" name="Shape 400"/>
          <p:cNvSpPr/>
          <p:nvPr/>
        </p:nvSpPr>
        <p:spPr>
          <a:xfrm rot="16205815">
            <a:off x="3508245" y="4677741"/>
            <a:ext cx="17043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n-lt"/>
                <a:ea typeface="+mn-ea"/>
                <a:cs typeface="+mn-cs"/>
                <a:sym typeface="DengXian"/>
              </a:defRPr>
            </a:lvl1pPr>
          </a:lstStyle>
          <a:p>
            <a:pPr/>
            <a:r>
              <a:t>被动的信息钓鱼</a:t>
            </a:r>
          </a:p>
        </p:txBody>
      </p:sp>
      <p:sp>
        <p:nvSpPr>
          <p:cNvPr id="401" name="Shape 401"/>
          <p:cNvSpPr/>
          <p:nvPr/>
        </p:nvSpPr>
        <p:spPr>
          <a:xfrm rot="16146874">
            <a:off x="5823930" y="3747041"/>
            <a:ext cx="541603"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02" name="Shape 402"/>
          <p:cNvSpPr/>
          <p:nvPr/>
        </p:nvSpPr>
        <p:spPr>
          <a:xfrm rot="38503">
            <a:off x="6839939" y="4689290"/>
            <a:ext cx="541603"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03" name="Shape 403"/>
          <p:cNvSpPr/>
          <p:nvPr/>
        </p:nvSpPr>
        <p:spPr>
          <a:xfrm rot="10727346">
            <a:off x="4809825" y="4690104"/>
            <a:ext cx="541603"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04" name="Shape 404"/>
          <p:cNvSpPr/>
          <p:nvPr/>
        </p:nvSpPr>
        <p:spPr>
          <a:xfrm>
            <a:off x="5541216" y="971620"/>
            <a:ext cx="1109564" cy="1958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培训不认真</a:t>
            </a:r>
          </a:p>
          <a:p>
            <a:pPr>
              <a:defRPr sz="1500">
                <a:latin typeface="+mn-lt"/>
                <a:ea typeface="+mn-ea"/>
                <a:cs typeface="+mn-cs"/>
                <a:sym typeface="DengXian"/>
              </a:defRPr>
            </a:pPr>
            <a:r>
              <a:t>要求不执行</a:t>
            </a:r>
          </a:p>
          <a:p>
            <a:pPr>
              <a:defRPr sz="1500">
                <a:latin typeface="+mn-lt"/>
                <a:ea typeface="+mn-ea"/>
                <a:cs typeface="+mn-cs"/>
                <a:sym typeface="DengXian"/>
              </a:defRPr>
            </a:pPr>
            <a:r>
              <a:t>设计不清晰</a:t>
            </a:r>
          </a:p>
          <a:p>
            <a:pPr>
              <a:defRPr sz="1500">
                <a:latin typeface="+mn-lt"/>
                <a:ea typeface="+mn-ea"/>
                <a:cs typeface="+mn-cs"/>
                <a:sym typeface="DengXian"/>
              </a:defRPr>
            </a:pPr>
            <a:r>
              <a:t>实施不细致</a:t>
            </a:r>
          </a:p>
          <a:p>
            <a:pPr>
              <a:defRPr sz="1500">
                <a:latin typeface="+mn-lt"/>
                <a:ea typeface="+mn-ea"/>
                <a:cs typeface="+mn-cs"/>
                <a:sym typeface="DengXian"/>
              </a:defRPr>
            </a:pPr>
            <a:r>
              <a:t>验证不仔细</a:t>
            </a:r>
          </a:p>
          <a:p>
            <a:pPr>
              <a:defRPr sz="1500">
                <a:latin typeface="+mn-lt"/>
                <a:ea typeface="+mn-ea"/>
                <a:cs typeface="+mn-cs"/>
                <a:sym typeface="DengXian"/>
              </a:defRPr>
            </a:pPr>
            <a:r>
              <a:t>发布不测试</a:t>
            </a:r>
          </a:p>
          <a:p>
            <a:pPr>
              <a:defRPr sz="1500">
                <a:latin typeface="+mn-lt"/>
                <a:ea typeface="+mn-ea"/>
                <a:cs typeface="+mn-cs"/>
                <a:sym typeface="DengXian"/>
              </a:defRPr>
            </a:pPr>
            <a:r>
              <a:t>响应不及时</a:t>
            </a:r>
          </a:p>
        </p:txBody>
      </p:sp>
      <p:sp>
        <p:nvSpPr>
          <p:cNvPr id="405" name="Shape 405"/>
          <p:cNvSpPr/>
          <p:nvPr/>
        </p:nvSpPr>
        <p:spPr>
          <a:xfrm>
            <a:off x="7120883" y="1746323"/>
            <a:ext cx="1120137" cy="44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a:t>
            </a:r>
          </a:p>
        </p:txBody>
      </p:sp>
      <p:sp>
        <p:nvSpPr>
          <p:cNvPr id="406" name="Shape 406"/>
          <p:cNvSpPr/>
          <p:nvPr/>
        </p:nvSpPr>
        <p:spPr>
          <a:xfrm>
            <a:off x="8268044" y="4169736"/>
            <a:ext cx="919064" cy="1424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公共仓库</a:t>
            </a:r>
          </a:p>
          <a:p>
            <a:pPr>
              <a:defRPr sz="1500">
                <a:latin typeface="+mn-lt"/>
                <a:ea typeface="+mn-ea"/>
                <a:cs typeface="+mn-cs"/>
                <a:sym typeface="DengXian"/>
              </a:defRPr>
            </a:pPr>
            <a:r>
              <a:t>版本控制</a:t>
            </a:r>
          </a:p>
          <a:p>
            <a:pPr>
              <a:defRPr sz="1500">
                <a:latin typeface="+mn-lt"/>
                <a:ea typeface="+mn-ea"/>
                <a:cs typeface="+mn-cs"/>
                <a:sym typeface="DengXian"/>
              </a:defRPr>
            </a:pPr>
            <a:r>
              <a:t>代码监测</a:t>
            </a:r>
          </a:p>
          <a:p>
            <a:pPr>
              <a:defRPr sz="1500">
                <a:latin typeface="+mn-lt"/>
                <a:ea typeface="+mn-ea"/>
                <a:cs typeface="+mn-cs"/>
                <a:sym typeface="DengXian"/>
              </a:defRPr>
            </a:pPr>
            <a:r>
              <a:t>代码管理</a:t>
            </a:r>
          </a:p>
          <a:p>
            <a:pPr>
              <a:defRPr sz="1500">
                <a:latin typeface="+mn-lt"/>
                <a:ea typeface="+mn-ea"/>
                <a:cs typeface="+mn-cs"/>
                <a:sym typeface="DengXian"/>
              </a:defRPr>
            </a:pPr>
            <a:r>
              <a:t>信息记录</a:t>
            </a:r>
          </a:p>
        </p:txBody>
      </p:sp>
      <p:sp>
        <p:nvSpPr>
          <p:cNvPr id="407" name="Shape 407"/>
          <p:cNvSpPr/>
          <p:nvPr/>
        </p:nvSpPr>
        <p:spPr>
          <a:xfrm>
            <a:off x="3195384" y="4303086"/>
            <a:ext cx="728564"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不识别</a:t>
            </a:r>
          </a:p>
          <a:p>
            <a:pPr>
              <a:defRPr sz="1500">
                <a:latin typeface="+mn-lt"/>
                <a:ea typeface="+mn-ea"/>
                <a:cs typeface="+mn-cs"/>
                <a:sym typeface="DengXian"/>
              </a:defRPr>
            </a:pPr>
            <a:r>
              <a:t>不警惕</a:t>
            </a:r>
          </a:p>
          <a:p>
            <a:pPr>
              <a:defRPr sz="1500">
                <a:latin typeface="+mn-lt"/>
                <a:ea typeface="+mn-ea"/>
                <a:cs typeface="+mn-cs"/>
                <a:sym typeface="DengXian"/>
              </a:defRPr>
            </a:pPr>
            <a:r>
              <a:t>不检查</a:t>
            </a:r>
          </a:p>
          <a:p>
            <a:pPr>
              <a:defRPr sz="1500">
                <a:latin typeface="+mn-lt"/>
                <a:ea typeface="+mn-ea"/>
                <a:cs typeface="+mn-cs"/>
                <a:sym typeface="DengXian"/>
              </a:defRPr>
            </a:pPr>
            <a:r>
              <a:t>不防护</a:t>
            </a:r>
          </a:p>
        </p:txBody>
      </p:sp>
      <p:sp>
        <p:nvSpPr>
          <p:cNvPr id="408" name="Shape 408"/>
          <p:cNvSpPr/>
          <p:nvPr/>
        </p:nvSpPr>
        <p:spPr>
          <a:xfrm>
            <a:off x="896359" y="4703136"/>
            <a:ext cx="20091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愿者上钩＝＝来者不拒</a:t>
            </a:r>
          </a:p>
        </p:txBody>
      </p:sp>
      <p:sp>
        <p:nvSpPr>
          <p:cNvPr id="409" name="Shape 409"/>
          <p:cNvSpPr/>
          <p:nvPr/>
        </p:nvSpPr>
        <p:spPr>
          <a:xfrm>
            <a:off x="9364174" y="4677736"/>
            <a:ext cx="1871564"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1500">
                <a:latin typeface="+mn-lt"/>
                <a:ea typeface="+mn-ea"/>
                <a:cs typeface="+mn-cs"/>
                <a:sym typeface="DengXian"/>
              </a:defRPr>
            </a:pPr>
            <a:r>
              <a:t>我靠本事上传的代码</a:t>
            </a:r>
          </a:p>
          <a:p>
            <a:pPr>
              <a:defRPr b="1" sz="1500">
                <a:latin typeface="+mn-lt"/>
                <a:ea typeface="+mn-ea"/>
                <a:cs typeface="+mn-cs"/>
                <a:sym typeface="DengXian"/>
              </a:defRPr>
            </a:pPr>
            <a:r>
              <a:t>凭什么要保护？</a:t>
            </a:r>
          </a:p>
        </p:txBody>
      </p:sp>
      <p:pic>
        <p:nvPicPr>
          <p:cNvPr id="410" name="image8.png"/>
          <p:cNvPicPr>
            <a:picLocks noChangeAspect="1"/>
          </p:cNvPicPr>
          <p:nvPr/>
        </p:nvPicPr>
        <p:blipFill>
          <a:blip r:embed="rId2">
            <a:extLst/>
          </a:blip>
          <a:stretch>
            <a:fillRect/>
          </a:stretch>
        </p:blipFill>
        <p:spPr>
          <a:xfrm>
            <a:off x="2505736" y="1669070"/>
            <a:ext cx="4623955" cy="4214884"/>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410"/>
                                        </p:tgtEl>
                                        <p:attrNameLst>
                                          <p:attrName>style.visibility</p:attrName>
                                        </p:attrNameLst>
                                      </p:cBhvr>
                                      <p:to>
                                        <p:strVal val="visible"/>
                                      </p:to>
                                    </p:set>
                                    <p:animEffect filter="box(out)" transition="in">
                                      <p:cBhvr>
                                        <p:cTn id="7"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nvSpPr>
        <p:spPr>
          <a:xfrm>
            <a:off x="5621892" y="3751617"/>
            <a:ext cx="1008117" cy="1008117"/>
          </a:xfrm>
          <a:prstGeom prst="ellipse">
            <a:avLst/>
          </a:prstGeom>
          <a:solidFill>
            <a:srgbClr val="0070C0"/>
          </a:solidFill>
          <a:ln w="12700">
            <a:miter lim="400000"/>
          </a:ln>
        </p:spPr>
        <p:txBody>
          <a:bodyPr lIns="45718" tIns="45718" rIns="45718" bIns="45718" anchor="ctr"/>
          <a:lstStyle/>
          <a:p>
            <a:pPr algn="ctr">
              <a:defRPr b="1">
                <a:solidFill>
                  <a:srgbClr val="FFFFFF"/>
                </a:solidFill>
                <a:latin typeface="+mn-lt"/>
                <a:ea typeface="+mn-ea"/>
                <a:cs typeface="+mn-cs"/>
                <a:sym typeface="DengXian"/>
              </a:defRPr>
            </a:pPr>
          </a:p>
        </p:txBody>
      </p:sp>
      <p:sp>
        <p:nvSpPr>
          <p:cNvPr id="413" name="Shape 413"/>
          <p:cNvSpPr/>
          <p:nvPr/>
        </p:nvSpPr>
        <p:spPr>
          <a:xfrm>
            <a:off x="5864321" y="3751617"/>
            <a:ext cx="561337" cy="688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a:solidFill>
                  <a:srgbClr val="FFFFFF"/>
                </a:solidFill>
                <a:latin typeface="+mn-lt"/>
                <a:ea typeface="+mn-ea"/>
                <a:cs typeface="+mn-cs"/>
                <a:sym typeface="DengXian"/>
              </a:defRPr>
            </a:pPr>
          </a:p>
          <a:p>
            <a:pPr>
              <a:defRPr b="1">
                <a:solidFill>
                  <a:srgbClr val="FFFFFF"/>
                </a:solidFill>
                <a:latin typeface="+mn-lt"/>
                <a:ea typeface="+mn-ea"/>
                <a:cs typeface="+mn-cs"/>
                <a:sym typeface="DengXian"/>
              </a:defRPr>
            </a:pPr>
            <a:r>
              <a:t>运维</a:t>
            </a:r>
          </a:p>
        </p:txBody>
      </p:sp>
      <p:sp>
        <p:nvSpPr>
          <p:cNvPr id="414" name="Shape 414"/>
          <p:cNvSpPr/>
          <p:nvPr/>
        </p:nvSpPr>
        <p:spPr>
          <a:xfrm>
            <a:off x="5095978" y="2462527"/>
            <a:ext cx="21615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n-lt"/>
                <a:ea typeface="+mn-ea"/>
                <a:cs typeface="+mn-cs"/>
                <a:sym typeface="DengXian"/>
              </a:defRPr>
            </a:lvl1pPr>
          </a:lstStyle>
          <a:p>
            <a:pPr/>
            <a:r>
              <a:t>我只负责部署和运行</a:t>
            </a:r>
          </a:p>
        </p:txBody>
      </p:sp>
      <p:sp>
        <p:nvSpPr>
          <p:cNvPr id="415" name="Shape 415"/>
          <p:cNvSpPr/>
          <p:nvPr/>
        </p:nvSpPr>
        <p:spPr>
          <a:xfrm rot="5361013">
            <a:off x="7237413" y="4051205"/>
            <a:ext cx="1247656"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mn-lt"/>
                <a:ea typeface="+mn-ea"/>
                <a:cs typeface="+mn-cs"/>
                <a:sym typeface="DengXian"/>
              </a:defRPr>
            </a:lvl1pPr>
          </a:lstStyle>
          <a:p>
            <a:pPr/>
            <a:r>
              <a:t>运维的难点</a:t>
            </a:r>
          </a:p>
        </p:txBody>
      </p:sp>
      <p:sp>
        <p:nvSpPr>
          <p:cNvPr id="416" name="Shape 416"/>
          <p:cNvSpPr/>
          <p:nvPr/>
        </p:nvSpPr>
        <p:spPr>
          <a:xfrm rot="16205815">
            <a:off x="3650450" y="4051209"/>
            <a:ext cx="14757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n-lt"/>
                <a:ea typeface="+mn-ea"/>
                <a:cs typeface="+mn-cs"/>
                <a:sym typeface="DengXian"/>
              </a:defRPr>
            </a:lvl1pPr>
          </a:lstStyle>
          <a:p>
            <a:pPr/>
            <a:r>
              <a:t>部门架构划分</a:t>
            </a:r>
          </a:p>
        </p:txBody>
      </p:sp>
      <p:sp>
        <p:nvSpPr>
          <p:cNvPr id="417" name="Shape 417"/>
          <p:cNvSpPr/>
          <p:nvPr/>
        </p:nvSpPr>
        <p:spPr>
          <a:xfrm rot="16146874">
            <a:off x="5853879" y="3120507"/>
            <a:ext cx="541602" cy="387677"/>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18" name="Shape 418"/>
          <p:cNvSpPr/>
          <p:nvPr/>
        </p:nvSpPr>
        <p:spPr>
          <a:xfrm rot="38503">
            <a:off x="6869889" y="4062755"/>
            <a:ext cx="541602"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19" name="Shape 419"/>
          <p:cNvSpPr/>
          <p:nvPr/>
        </p:nvSpPr>
        <p:spPr>
          <a:xfrm rot="10727346">
            <a:off x="4839773" y="4063572"/>
            <a:ext cx="541603"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20" name="Shape 420"/>
          <p:cNvSpPr/>
          <p:nvPr/>
        </p:nvSpPr>
        <p:spPr>
          <a:xfrm>
            <a:off x="5666413" y="1145189"/>
            <a:ext cx="919064"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标准部署</a:t>
            </a:r>
          </a:p>
          <a:p>
            <a:pPr>
              <a:defRPr sz="1500">
                <a:latin typeface="+mn-lt"/>
                <a:ea typeface="+mn-ea"/>
                <a:cs typeface="+mn-cs"/>
                <a:sym typeface="DengXian"/>
              </a:defRPr>
            </a:pPr>
            <a:r>
              <a:t>标准维护</a:t>
            </a:r>
          </a:p>
          <a:p>
            <a:pPr>
              <a:defRPr sz="1500">
                <a:latin typeface="+mn-lt"/>
                <a:ea typeface="+mn-ea"/>
                <a:cs typeface="+mn-cs"/>
                <a:sym typeface="DengXian"/>
              </a:defRPr>
            </a:pPr>
            <a:r>
              <a:t>传统防御</a:t>
            </a:r>
          </a:p>
          <a:p>
            <a:pPr>
              <a:defRPr sz="1500">
                <a:latin typeface="+mn-lt"/>
                <a:ea typeface="+mn-ea"/>
                <a:cs typeface="+mn-cs"/>
                <a:sym typeface="DengXian"/>
              </a:defRPr>
            </a:pPr>
            <a:r>
              <a:t>保障运行</a:t>
            </a:r>
          </a:p>
        </p:txBody>
      </p:sp>
      <p:sp>
        <p:nvSpPr>
          <p:cNvPr id="421" name="Shape 421"/>
          <p:cNvSpPr/>
          <p:nvPr/>
        </p:nvSpPr>
        <p:spPr>
          <a:xfrm>
            <a:off x="8297994" y="3676553"/>
            <a:ext cx="2062064"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工作繁忙不受重视</a:t>
            </a:r>
          </a:p>
          <a:p>
            <a:pPr>
              <a:defRPr sz="1500">
                <a:latin typeface="+mn-lt"/>
                <a:ea typeface="+mn-ea"/>
                <a:cs typeface="+mn-cs"/>
                <a:sym typeface="DengXian"/>
              </a:defRPr>
            </a:pPr>
            <a:r>
              <a:t>系统复杂难度高风险大</a:t>
            </a:r>
          </a:p>
          <a:p>
            <a:pPr>
              <a:defRPr sz="1500">
                <a:latin typeface="+mn-lt"/>
                <a:ea typeface="+mn-ea"/>
                <a:cs typeface="+mn-cs"/>
                <a:sym typeface="DengXian"/>
              </a:defRPr>
            </a:pPr>
            <a:r>
              <a:t>培养难流动大</a:t>
            </a:r>
          </a:p>
          <a:p>
            <a:pPr>
              <a:defRPr sz="1500">
                <a:latin typeface="+mn-lt"/>
                <a:ea typeface="+mn-ea"/>
                <a:cs typeface="+mn-cs"/>
                <a:sym typeface="DengXian"/>
              </a:defRPr>
            </a:pPr>
            <a:r>
              <a:t>服务商难管理</a:t>
            </a:r>
          </a:p>
        </p:txBody>
      </p:sp>
      <p:sp>
        <p:nvSpPr>
          <p:cNvPr id="422" name="Shape 422"/>
          <p:cNvSpPr/>
          <p:nvPr/>
        </p:nvSpPr>
        <p:spPr>
          <a:xfrm>
            <a:off x="2744846" y="3659620"/>
            <a:ext cx="1490564" cy="891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安全属于运维？</a:t>
            </a:r>
          </a:p>
          <a:p>
            <a:pPr>
              <a:defRPr sz="1500">
                <a:latin typeface="+mn-lt"/>
                <a:ea typeface="+mn-ea"/>
                <a:cs typeface="+mn-cs"/>
                <a:sym typeface="DengXian"/>
              </a:defRPr>
            </a:pPr>
            <a:r>
              <a:t>运维属于安全？</a:t>
            </a:r>
          </a:p>
          <a:p>
            <a:pPr>
              <a:defRPr sz="1500">
                <a:latin typeface="+mn-lt"/>
                <a:ea typeface="+mn-ea"/>
                <a:cs typeface="+mn-cs"/>
                <a:sym typeface="DengXian"/>
              </a:defRPr>
            </a:pPr>
            <a:r>
              <a:t>安全属于风控？</a:t>
            </a:r>
          </a:p>
        </p:txBody>
      </p:sp>
      <p:sp>
        <p:nvSpPr>
          <p:cNvPr id="423" name="Shape 423"/>
          <p:cNvSpPr/>
          <p:nvPr/>
        </p:nvSpPr>
        <p:spPr>
          <a:xfrm>
            <a:off x="906299" y="3916717"/>
            <a:ext cx="12471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到底谁管事？</a:t>
            </a:r>
          </a:p>
        </p:txBody>
      </p:sp>
      <p:sp>
        <p:nvSpPr>
          <p:cNvPr id="424" name="Shape 424"/>
          <p:cNvSpPr/>
          <p:nvPr/>
        </p:nvSpPr>
        <p:spPr>
          <a:xfrm>
            <a:off x="9851321" y="3132471"/>
            <a:ext cx="21996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累死累活的你还想怎样？</a:t>
            </a:r>
          </a:p>
        </p:txBody>
      </p:sp>
      <p:sp>
        <p:nvSpPr>
          <p:cNvPr id="425" name="Shape 425"/>
          <p:cNvSpPr/>
          <p:nvPr/>
        </p:nvSpPr>
        <p:spPr>
          <a:xfrm>
            <a:off x="7369278" y="1519839"/>
            <a:ext cx="12471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“运维的职责”</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nvSpPr>
        <p:spPr>
          <a:xfrm>
            <a:off x="5689625" y="4111078"/>
            <a:ext cx="1008117" cy="1008117"/>
          </a:xfrm>
          <a:prstGeom prst="ellipse">
            <a:avLst/>
          </a:prstGeom>
          <a:solidFill>
            <a:srgbClr val="0070C0"/>
          </a:solidFill>
          <a:ln w="12700">
            <a:miter lim="400000"/>
          </a:ln>
        </p:spPr>
        <p:txBody>
          <a:bodyPr lIns="45718" tIns="45718" rIns="45718" bIns="45718" anchor="ctr"/>
          <a:lstStyle/>
          <a:p>
            <a:pPr algn="ctr">
              <a:defRPr b="1">
                <a:solidFill>
                  <a:srgbClr val="FFFFFF"/>
                </a:solidFill>
                <a:latin typeface="+mn-lt"/>
                <a:ea typeface="+mn-ea"/>
                <a:cs typeface="+mn-cs"/>
                <a:sym typeface="DengXian"/>
              </a:defRPr>
            </a:pPr>
          </a:p>
        </p:txBody>
      </p:sp>
      <p:sp>
        <p:nvSpPr>
          <p:cNvPr id="428" name="Shape 428"/>
          <p:cNvSpPr/>
          <p:nvPr/>
        </p:nvSpPr>
        <p:spPr>
          <a:xfrm>
            <a:off x="5932054" y="4111078"/>
            <a:ext cx="561337" cy="688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a:solidFill>
                  <a:srgbClr val="FFFFFF"/>
                </a:solidFill>
                <a:latin typeface="+mn-lt"/>
                <a:ea typeface="+mn-ea"/>
                <a:cs typeface="+mn-cs"/>
                <a:sym typeface="DengXian"/>
              </a:defRPr>
            </a:pPr>
          </a:p>
          <a:p>
            <a:pPr>
              <a:defRPr b="1">
                <a:solidFill>
                  <a:srgbClr val="FFFFFF"/>
                </a:solidFill>
                <a:latin typeface="+mn-lt"/>
                <a:ea typeface="+mn-ea"/>
                <a:cs typeface="+mn-cs"/>
                <a:sym typeface="DengXian"/>
              </a:defRPr>
            </a:pPr>
            <a:r>
              <a:t>应用</a:t>
            </a:r>
          </a:p>
        </p:txBody>
      </p:sp>
      <p:sp>
        <p:nvSpPr>
          <p:cNvPr id="429" name="Shape 429"/>
          <p:cNvSpPr/>
          <p:nvPr/>
        </p:nvSpPr>
        <p:spPr>
          <a:xfrm>
            <a:off x="5570111" y="2821988"/>
            <a:ext cx="14757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n-lt"/>
                <a:ea typeface="+mn-ea"/>
                <a:cs typeface="+mn-cs"/>
                <a:sym typeface="DengXian"/>
              </a:defRPr>
            </a:lvl1pPr>
          </a:lstStyle>
          <a:p>
            <a:pPr/>
            <a:r>
              <a:t>漏洞层出不穷</a:t>
            </a:r>
          </a:p>
        </p:txBody>
      </p:sp>
      <p:sp>
        <p:nvSpPr>
          <p:cNvPr id="430" name="Shape 430"/>
          <p:cNvSpPr/>
          <p:nvPr/>
        </p:nvSpPr>
        <p:spPr>
          <a:xfrm rot="5361013">
            <a:off x="7305146" y="4410666"/>
            <a:ext cx="1247656"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mn-lt"/>
                <a:ea typeface="+mn-ea"/>
                <a:cs typeface="+mn-cs"/>
                <a:sym typeface="DengXian"/>
              </a:defRPr>
            </a:lvl1pPr>
          </a:lstStyle>
          <a:p>
            <a:pPr/>
            <a:r>
              <a:t>应用的难点</a:t>
            </a:r>
          </a:p>
        </p:txBody>
      </p:sp>
      <p:sp>
        <p:nvSpPr>
          <p:cNvPr id="431" name="Shape 431"/>
          <p:cNvSpPr/>
          <p:nvPr/>
        </p:nvSpPr>
        <p:spPr>
          <a:xfrm rot="16205815">
            <a:off x="3604078" y="4296370"/>
            <a:ext cx="17043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n-lt"/>
                <a:ea typeface="+mn-ea"/>
                <a:cs typeface="+mn-cs"/>
                <a:sym typeface="DengXian"/>
              </a:defRPr>
            </a:lvl1pPr>
          </a:lstStyle>
          <a:p>
            <a:pPr/>
            <a:r>
              <a:t>应用的支撑体系</a:t>
            </a:r>
          </a:p>
        </p:txBody>
      </p:sp>
      <p:sp>
        <p:nvSpPr>
          <p:cNvPr id="432" name="Shape 432"/>
          <p:cNvSpPr/>
          <p:nvPr/>
        </p:nvSpPr>
        <p:spPr>
          <a:xfrm rot="16146874">
            <a:off x="5921611" y="3479967"/>
            <a:ext cx="541603"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33" name="Shape 433"/>
          <p:cNvSpPr/>
          <p:nvPr/>
        </p:nvSpPr>
        <p:spPr>
          <a:xfrm rot="38503">
            <a:off x="6937622" y="4422216"/>
            <a:ext cx="541602"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34" name="Shape 434"/>
          <p:cNvSpPr/>
          <p:nvPr/>
        </p:nvSpPr>
        <p:spPr>
          <a:xfrm rot="10727346">
            <a:off x="4907507" y="4423033"/>
            <a:ext cx="541602"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35" name="Shape 435"/>
          <p:cNvSpPr/>
          <p:nvPr/>
        </p:nvSpPr>
        <p:spPr>
          <a:xfrm>
            <a:off x="5734148" y="1511000"/>
            <a:ext cx="919064"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设计缺陷</a:t>
            </a:r>
          </a:p>
          <a:p>
            <a:pPr>
              <a:defRPr sz="1500">
                <a:latin typeface="+mn-lt"/>
                <a:ea typeface="+mn-ea"/>
                <a:cs typeface="+mn-cs"/>
                <a:sym typeface="DengXian"/>
              </a:defRPr>
            </a:pPr>
            <a:r>
              <a:t>逻辑问题</a:t>
            </a:r>
          </a:p>
          <a:p>
            <a:pPr>
              <a:defRPr sz="1500">
                <a:latin typeface="+mn-lt"/>
                <a:ea typeface="+mn-ea"/>
                <a:cs typeface="+mn-cs"/>
                <a:sym typeface="DengXian"/>
              </a:defRPr>
            </a:pPr>
            <a:r>
              <a:t>交互问题</a:t>
            </a:r>
          </a:p>
          <a:p>
            <a:pPr>
              <a:defRPr sz="1500">
                <a:latin typeface="+mn-lt"/>
                <a:ea typeface="+mn-ea"/>
                <a:cs typeface="+mn-cs"/>
                <a:sym typeface="DengXian"/>
              </a:defRPr>
            </a:pPr>
            <a:r>
              <a:t>过滤不严</a:t>
            </a:r>
          </a:p>
        </p:txBody>
      </p:sp>
      <p:sp>
        <p:nvSpPr>
          <p:cNvPr id="436" name="Shape 436"/>
          <p:cNvSpPr/>
          <p:nvPr/>
        </p:nvSpPr>
        <p:spPr>
          <a:xfrm>
            <a:off x="8365727" y="4036014"/>
            <a:ext cx="1818637"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覆盖业务范围广</a:t>
            </a:r>
          </a:p>
          <a:p>
            <a:pPr>
              <a:defRPr sz="1500">
                <a:latin typeface="+mn-lt"/>
                <a:ea typeface="+mn-ea"/>
                <a:cs typeface="+mn-cs"/>
                <a:sym typeface="DengXian"/>
              </a:defRPr>
            </a:pPr>
            <a:r>
              <a:t>黑客攻击面多</a:t>
            </a:r>
          </a:p>
          <a:p>
            <a:pPr>
              <a:defRPr sz="1500">
                <a:latin typeface="+mn-lt"/>
                <a:ea typeface="+mn-ea"/>
                <a:cs typeface="+mn-cs"/>
                <a:sym typeface="DengXian"/>
              </a:defRPr>
            </a:pPr>
            <a:r>
              <a:t>直接面向用户</a:t>
            </a:r>
          </a:p>
          <a:p>
            <a:pPr>
              <a:defRPr sz="1500">
                <a:latin typeface="+mn-lt"/>
                <a:ea typeface="+mn-ea"/>
                <a:cs typeface="+mn-cs"/>
                <a:sym typeface="DengXian"/>
              </a:defRPr>
            </a:pPr>
            <a:r>
              <a:t>体验与安全无法平衡</a:t>
            </a:r>
          </a:p>
        </p:txBody>
      </p:sp>
      <p:sp>
        <p:nvSpPr>
          <p:cNvPr id="437" name="Shape 437"/>
          <p:cNvSpPr/>
          <p:nvPr/>
        </p:nvSpPr>
        <p:spPr>
          <a:xfrm>
            <a:off x="2812581" y="4019081"/>
            <a:ext cx="1088728" cy="853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基础服务</a:t>
            </a:r>
          </a:p>
          <a:p>
            <a:pPr>
              <a:defRPr sz="1500">
                <a:latin typeface="+mn-lt"/>
                <a:ea typeface="+mn-ea"/>
                <a:cs typeface="+mn-cs"/>
                <a:sym typeface="DengXian"/>
              </a:defRPr>
            </a:pPr>
            <a:r>
              <a:t>web server</a:t>
            </a:r>
          </a:p>
          <a:p>
            <a:pPr>
              <a:defRPr sz="1500">
                <a:latin typeface="+mn-lt"/>
                <a:ea typeface="+mn-ea"/>
                <a:cs typeface="+mn-cs"/>
                <a:sym typeface="DengXian"/>
              </a:defRPr>
            </a:pPr>
            <a:r>
              <a:t>数据存储</a:t>
            </a:r>
          </a:p>
        </p:txBody>
      </p:sp>
      <p:sp>
        <p:nvSpPr>
          <p:cNvPr id="438" name="Shape 438"/>
          <p:cNvSpPr/>
          <p:nvPr/>
        </p:nvSpPr>
        <p:spPr>
          <a:xfrm>
            <a:off x="974032" y="4276178"/>
            <a:ext cx="12471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地基敢倒下吗</a:t>
            </a:r>
          </a:p>
        </p:txBody>
      </p:sp>
      <p:sp>
        <p:nvSpPr>
          <p:cNvPr id="439" name="Shape 439"/>
          <p:cNvSpPr/>
          <p:nvPr/>
        </p:nvSpPr>
        <p:spPr>
          <a:xfrm>
            <a:off x="9546521" y="3491934"/>
            <a:ext cx="20091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蜷缩的刺猬－无从下手</a:t>
            </a:r>
          </a:p>
        </p:txBody>
      </p:sp>
      <p:sp>
        <p:nvSpPr>
          <p:cNvPr id="440" name="Shape 440"/>
          <p:cNvSpPr/>
          <p:nvPr/>
        </p:nvSpPr>
        <p:spPr>
          <a:xfrm>
            <a:off x="7437011" y="1879300"/>
            <a:ext cx="16281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金甲圣衣有用吗？</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nvSpPr>
        <p:spPr>
          <a:xfrm>
            <a:off x="5689625" y="4111078"/>
            <a:ext cx="1008117" cy="1008117"/>
          </a:xfrm>
          <a:prstGeom prst="ellipse">
            <a:avLst/>
          </a:prstGeom>
          <a:solidFill>
            <a:srgbClr val="0070C0"/>
          </a:solidFill>
          <a:ln w="12700">
            <a:miter lim="400000"/>
          </a:ln>
        </p:spPr>
        <p:txBody>
          <a:bodyPr lIns="45718" tIns="45718" rIns="45718" bIns="45718" anchor="ctr"/>
          <a:lstStyle/>
          <a:p>
            <a:pPr algn="ctr">
              <a:defRPr b="1">
                <a:solidFill>
                  <a:srgbClr val="FFFFFF"/>
                </a:solidFill>
                <a:latin typeface="+mn-lt"/>
                <a:ea typeface="+mn-ea"/>
                <a:cs typeface="+mn-cs"/>
                <a:sym typeface="DengXian"/>
              </a:defRPr>
            </a:pPr>
          </a:p>
        </p:txBody>
      </p:sp>
      <p:sp>
        <p:nvSpPr>
          <p:cNvPr id="443" name="Shape 443"/>
          <p:cNvSpPr/>
          <p:nvPr/>
        </p:nvSpPr>
        <p:spPr>
          <a:xfrm>
            <a:off x="5932054" y="4111078"/>
            <a:ext cx="561337" cy="688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a:solidFill>
                  <a:srgbClr val="FFFFFF"/>
                </a:solidFill>
                <a:latin typeface="+mn-lt"/>
                <a:ea typeface="+mn-ea"/>
                <a:cs typeface="+mn-cs"/>
                <a:sym typeface="DengXian"/>
              </a:defRPr>
            </a:pPr>
          </a:p>
          <a:p>
            <a:pPr>
              <a:defRPr b="1">
                <a:solidFill>
                  <a:srgbClr val="FFFFFF"/>
                </a:solidFill>
                <a:latin typeface="+mn-lt"/>
                <a:ea typeface="+mn-ea"/>
                <a:cs typeface="+mn-cs"/>
                <a:sym typeface="DengXian"/>
              </a:defRPr>
            </a:pPr>
            <a:r>
              <a:t>人性</a:t>
            </a:r>
          </a:p>
        </p:txBody>
      </p:sp>
      <p:sp>
        <p:nvSpPr>
          <p:cNvPr id="444" name="Shape 444"/>
          <p:cNvSpPr/>
          <p:nvPr/>
        </p:nvSpPr>
        <p:spPr>
          <a:xfrm>
            <a:off x="5570111" y="2821988"/>
            <a:ext cx="14757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n-lt"/>
                <a:ea typeface="+mn-ea"/>
                <a:cs typeface="+mn-cs"/>
                <a:sym typeface="DengXian"/>
              </a:defRPr>
            </a:lvl1pPr>
          </a:lstStyle>
          <a:p>
            <a:pPr/>
            <a:r>
              <a:t>培训安全意识</a:t>
            </a:r>
          </a:p>
        </p:txBody>
      </p:sp>
      <p:sp>
        <p:nvSpPr>
          <p:cNvPr id="445" name="Shape 445"/>
          <p:cNvSpPr/>
          <p:nvPr/>
        </p:nvSpPr>
        <p:spPr>
          <a:xfrm rot="5361013">
            <a:off x="7305146" y="4410666"/>
            <a:ext cx="1247656"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mn-lt"/>
                <a:ea typeface="+mn-ea"/>
                <a:cs typeface="+mn-cs"/>
                <a:sym typeface="DengXian"/>
              </a:defRPr>
            </a:lvl1pPr>
          </a:lstStyle>
          <a:p>
            <a:pPr/>
            <a:r>
              <a:t>角色的排序</a:t>
            </a:r>
          </a:p>
        </p:txBody>
      </p:sp>
      <p:sp>
        <p:nvSpPr>
          <p:cNvPr id="446" name="Shape 446"/>
          <p:cNvSpPr/>
          <p:nvPr/>
        </p:nvSpPr>
        <p:spPr>
          <a:xfrm rot="16205815">
            <a:off x="3832678" y="4410670"/>
            <a:ext cx="12471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n-lt"/>
                <a:ea typeface="+mn-ea"/>
                <a:cs typeface="+mn-cs"/>
                <a:sym typeface="DengXian"/>
              </a:defRPr>
            </a:lvl1pPr>
          </a:lstStyle>
          <a:p>
            <a:pPr/>
            <a:r>
              <a:t>社会工程学</a:t>
            </a:r>
          </a:p>
        </p:txBody>
      </p:sp>
      <p:sp>
        <p:nvSpPr>
          <p:cNvPr id="447" name="Shape 447"/>
          <p:cNvSpPr/>
          <p:nvPr/>
        </p:nvSpPr>
        <p:spPr>
          <a:xfrm rot="16146874">
            <a:off x="5921611" y="3479967"/>
            <a:ext cx="541603"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48" name="Shape 448"/>
          <p:cNvSpPr/>
          <p:nvPr/>
        </p:nvSpPr>
        <p:spPr>
          <a:xfrm rot="38503">
            <a:off x="6937622" y="4422216"/>
            <a:ext cx="541602"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49" name="Shape 449"/>
          <p:cNvSpPr/>
          <p:nvPr/>
        </p:nvSpPr>
        <p:spPr>
          <a:xfrm rot="10727346">
            <a:off x="4907507" y="4423033"/>
            <a:ext cx="541602" cy="387679"/>
          </a:xfrm>
          <a:prstGeom prst="rightArrow">
            <a:avLst>
              <a:gd name="adj1" fmla="val 32000"/>
              <a:gd name="adj2" fmla="val 89411"/>
            </a:avLst>
          </a:prstGeom>
          <a:solidFill>
            <a:srgbClr val="FFFFFF"/>
          </a:solidFill>
          <a:ln w="12700">
            <a:solidFill>
              <a:schemeClr val="accent1"/>
            </a:solidFill>
            <a:miter/>
          </a:ln>
        </p:spPr>
        <p:txBody>
          <a:bodyPr lIns="45718" tIns="45718" rIns="45718" bIns="45718" anchor="ctr"/>
          <a:lstStyle/>
          <a:p>
            <a:pPr>
              <a:defRPr>
                <a:latin typeface="+mn-lt"/>
                <a:ea typeface="+mn-ea"/>
                <a:cs typeface="+mn-cs"/>
                <a:sym typeface="DengXian"/>
              </a:defRPr>
            </a:pPr>
          </a:p>
        </p:txBody>
      </p:sp>
      <p:sp>
        <p:nvSpPr>
          <p:cNvPr id="450" name="Shape 450"/>
          <p:cNvSpPr/>
          <p:nvPr/>
        </p:nvSpPr>
        <p:spPr>
          <a:xfrm>
            <a:off x="5565878" y="1263349"/>
            <a:ext cx="1818637" cy="1424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潜意识</a:t>
            </a:r>
          </a:p>
          <a:p>
            <a:pPr>
              <a:defRPr sz="1500">
                <a:latin typeface="+mn-lt"/>
                <a:ea typeface="+mn-ea"/>
                <a:cs typeface="+mn-cs"/>
                <a:sym typeface="DengXian"/>
              </a:defRPr>
            </a:pPr>
            <a:r>
              <a:t>前意识</a:t>
            </a:r>
          </a:p>
          <a:p>
            <a:pPr>
              <a:defRPr sz="1500">
                <a:latin typeface="+mn-lt"/>
                <a:ea typeface="+mn-ea"/>
                <a:cs typeface="+mn-cs"/>
                <a:sym typeface="DengXian"/>
              </a:defRPr>
            </a:pPr>
            <a:r>
              <a:t>意识</a:t>
            </a:r>
          </a:p>
          <a:p>
            <a:pPr>
              <a:defRPr sz="1500">
                <a:latin typeface="+mn-lt"/>
                <a:ea typeface="+mn-ea"/>
                <a:cs typeface="+mn-cs"/>
                <a:sym typeface="DengXian"/>
              </a:defRPr>
            </a:pPr>
            <a:r>
              <a:t>固化意识形态</a:t>
            </a:r>
          </a:p>
          <a:p>
            <a:pPr>
              <a:defRPr sz="1500">
                <a:latin typeface="+mn-lt"/>
                <a:ea typeface="+mn-ea"/>
                <a:cs typeface="+mn-cs"/>
                <a:sym typeface="DengXian"/>
              </a:defRPr>
            </a:pPr>
            <a:r>
              <a:t>微学习对抗遗忘曲线</a:t>
            </a:r>
          </a:p>
        </p:txBody>
      </p:sp>
      <p:sp>
        <p:nvSpPr>
          <p:cNvPr id="451" name="Shape 451"/>
          <p:cNvSpPr/>
          <p:nvPr/>
        </p:nvSpPr>
        <p:spPr>
          <a:xfrm>
            <a:off x="8312532" y="3902664"/>
            <a:ext cx="538064" cy="1424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运维</a:t>
            </a:r>
          </a:p>
          <a:p>
            <a:pPr>
              <a:defRPr sz="1500">
                <a:latin typeface="+mn-lt"/>
                <a:ea typeface="+mn-ea"/>
                <a:cs typeface="+mn-cs"/>
                <a:sym typeface="DengXian"/>
              </a:defRPr>
            </a:pPr>
            <a:r>
              <a:t>开发</a:t>
            </a:r>
          </a:p>
          <a:p>
            <a:pPr>
              <a:defRPr sz="1500">
                <a:latin typeface="+mn-lt"/>
                <a:ea typeface="+mn-ea"/>
                <a:cs typeface="+mn-cs"/>
                <a:sym typeface="DengXian"/>
              </a:defRPr>
            </a:pPr>
            <a:r>
              <a:t>安全</a:t>
            </a:r>
          </a:p>
          <a:p>
            <a:pPr>
              <a:defRPr sz="1500">
                <a:latin typeface="+mn-lt"/>
                <a:ea typeface="+mn-ea"/>
                <a:cs typeface="+mn-cs"/>
                <a:sym typeface="DengXian"/>
              </a:defRPr>
            </a:pPr>
            <a:r>
              <a:t>高管</a:t>
            </a:r>
          </a:p>
          <a:p>
            <a:pPr>
              <a:defRPr sz="1500">
                <a:latin typeface="+mn-lt"/>
                <a:ea typeface="+mn-ea"/>
                <a:cs typeface="+mn-cs"/>
                <a:sym typeface="DengXian"/>
              </a:defRPr>
            </a:pPr>
            <a:r>
              <a:t>测试</a:t>
            </a:r>
          </a:p>
        </p:txBody>
      </p:sp>
      <p:sp>
        <p:nvSpPr>
          <p:cNvPr id="452" name="Shape 452"/>
          <p:cNvSpPr/>
          <p:nvPr/>
        </p:nvSpPr>
        <p:spPr>
          <a:xfrm>
            <a:off x="2448473" y="4036014"/>
            <a:ext cx="1628137"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500">
                <a:latin typeface="+mn-lt"/>
                <a:ea typeface="+mn-ea"/>
                <a:cs typeface="+mn-cs"/>
                <a:sym typeface="DengXian"/>
              </a:defRPr>
            </a:pPr>
            <a:r>
              <a:t>社工愈演愈烈</a:t>
            </a:r>
          </a:p>
          <a:p>
            <a:pPr>
              <a:defRPr sz="1500">
                <a:latin typeface="+mn-lt"/>
                <a:ea typeface="+mn-ea"/>
                <a:cs typeface="+mn-cs"/>
                <a:sym typeface="DengXian"/>
              </a:defRPr>
            </a:pPr>
            <a:r>
              <a:t>精准了解人性</a:t>
            </a:r>
          </a:p>
          <a:p>
            <a:pPr>
              <a:defRPr sz="1500">
                <a:latin typeface="+mn-lt"/>
                <a:ea typeface="+mn-ea"/>
                <a:cs typeface="+mn-cs"/>
                <a:sym typeface="DengXian"/>
              </a:defRPr>
            </a:pPr>
            <a:r>
              <a:t>数据泄露常态化</a:t>
            </a:r>
          </a:p>
          <a:p>
            <a:pPr>
              <a:defRPr sz="1500">
                <a:latin typeface="+mn-lt"/>
                <a:ea typeface="+mn-ea"/>
                <a:cs typeface="+mn-cs"/>
                <a:sym typeface="DengXian"/>
              </a:defRPr>
            </a:pPr>
            <a:r>
              <a:t>密码生成算法健全</a:t>
            </a:r>
          </a:p>
        </p:txBody>
      </p:sp>
      <p:sp>
        <p:nvSpPr>
          <p:cNvPr id="453" name="Shape 453"/>
          <p:cNvSpPr/>
          <p:nvPr/>
        </p:nvSpPr>
        <p:spPr>
          <a:xfrm>
            <a:off x="974032" y="4276178"/>
            <a:ext cx="12471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地基敢倒下吗</a:t>
            </a:r>
          </a:p>
        </p:txBody>
      </p:sp>
      <p:sp>
        <p:nvSpPr>
          <p:cNvPr id="454" name="Shape 454"/>
          <p:cNvSpPr/>
          <p:nvPr/>
        </p:nvSpPr>
        <p:spPr>
          <a:xfrm>
            <a:off x="9022629" y="3695134"/>
            <a:ext cx="16281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重灾区就要重点抓</a:t>
            </a:r>
          </a:p>
        </p:txBody>
      </p:sp>
      <p:sp>
        <p:nvSpPr>
          <p:cNvPr id="455" name="Shape 455"/>
          <p:cNvSpPr/>
          <p:nvPr/>
        </p:nvSpPr>
        <p:spPr>
          <a:xfrm>
            <a:off x="7437011" y="1879300"/>
            <a:ext cx="219963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500">
                <a:latin typeface="+mn-lt"/>
                <a:ea typeface="+mn-ea"/>
                <a:cs typeface="+mn-cs"/>
                <a:sym typeface="DengXian"/>
              </a:defRPr>
            </a:lvl1pPr>
          </a:lstStyle>
          <a:p>
            <a:pPr/>
            <a:r>
              <a:t>你培训的真的是意识吗？</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nvSpPr>
        <p:spPr>
          <a:xfrm>
            <a:off x="3323723" y="2054012"/>
            <a:ext cx="5438695"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latin typeface="+mn-lt"/>
                <a:ea typeface="+mn-ea"/>
                <a:cs typeface="+mn-cs"/>
                <a:sym typeface="DengXian"/>
              </a:defRPr>
            </a:lvl1pPr>
          </a:lstStyle>
          <a:p>
            <a:pPr/>
            <a:r>
              <a:t>90%的安全事件是已知漏洞引发</a:t>
            </a:r>
          </a:p>
        </p:txBody>
      </p:sp>
      <p:sp>
        <p:nvSpPr>
          <p:cNvPr id="458" name="Shape 458"/>
          <p:cNvSpPr/>
          <p:nvPr/>
        </p:nvSpPr>
        <p:spPr>
          <a:xfrm rot="5351354">
            <a:off x="3825676" y="3193881"/>
            <a:ext cx="1218410" cy="508335"/>
          </a:xfrm>
          <a:prstGeom prst="leftRightArrow">
            <a:avLst>
              <a:gd name="adj1" fmla="val 32000"/>
              <a:gd name="adj2" fmla="val 71126"/>
            </a:avLst>
          </a:prstGeom>
          <a:solidFill>
            <a:schemeClr val="accent3"/>
          </a:solidFill>
          <a:ln w="19050">
            <a:solidFill>
              <a:srgbClr val="FFFFFF"/>
            </a:solidFill>
            <a:miter/>
          </a:ln>
        </p:spPr>
        <p:txBody>
          <a:bodyPr lIns="45718" tIns="45718" rIns="45718" bIns="45718" anchor="ctr"/>
          <a:lstStyle/>
          <a:p>
            <a:pPr>
              <a:defRPr>
                <a:solidFill>
                  <a:srgbClr val="FFFFFF"/>
                </a:solidFill>
                <a:latin typeface="+mn-lt"/>
                <a:ea typeface="+mn-ea"/>
                <a:cs typeface="+mn-cs"/>
                <a:sym typeface="DengXian"/>
              </a:defRPr>
            </a:pPr>
          </a:p>
        </p:txBody>
      </p:sp>
      <p:sp>
        <p:nvSpPr>
          <p:cNvPr id="459" name="Shape 459"/>
          <p:cNvSpPr/>
          <p:nvPr/>
        </p:nvSpPr>
        <p:spPr>
          <a:xfrm>
            <a:off x="3376650" y="4217246"/>
            <a:ext cx="5438695"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latin typeface="+mn-lt"/>
                <a:ea typeface="+mn-ea"/>
                <a:cs typeface="+mn-cs"/>
                <a:sym typeface="DengXian"/>
              </a:defRPr>
            </a:lvl1pPr>
          </a:lstStyle>
          <a:p>
            <a:pPr/>
            <a:r>
              <a:t>90%黑客入侵都是为了盗取数据</a:t>
            </a:r>
          </a:p>
        </p:txBody>
      </p:sp>
      <p:sp>
        <p:nvSpPr>
          <p:cNvPr id="460" name="Shape 460"/>
          <p:cNvSpPr/>
          <p:nvPr/>
        </p:nvSpPr>
        <p:spPr>
          <a:xfrm>
            <a:off x="5275957" y="3262629"/>
            <a:ext cx="1534226"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0.9*0.9=0.81?</a:t>
            </a:r>
          </a:p>
        </p:txBody>
      </p:sp>
      <p:pic>
        <p:nvPicPr>
          <p:cNvPr id="461" name="image6.png"/>
          <p:cNvPicPr>
            <a:picLocks noChangeAspect="1"/>
          </p:cNvPicPr>
          <p:nvPr/>
        </p:nvPicPr>
        <p:blipFill>
          <a:blip r:embed="rId2">
            <a:extLst/>
          </a:blip>
          <a:stretch>
            <a:fillRect/>
          </a:stretch>
        </p:blipFill>
        <p:spPr>
          <a:xfrm>
            <a:off x="6988912" y="3205377"/>
            <a:ext cx="485349" cy="485349"/>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nvSpPr>
        <p:spPr>
          <a:xfrm>
            <a:off x="4138929" y="864445"/>
            <a:ext cx="3914137"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latin typeface="+mn-lt"/>
                <a:ea typeface="+mn-ea"/>
                <a:cs typeface="+mn-cs"/>
                <a:sym typeface="DengXian"/>
              </a:defRPr>
            </a:lvl1pPr>
          </a:lstStyle>
          <a:p>
            <a:pPr/>
            <a:r>
              <a:t>凭空想象无法阻拦黑客</a:t>
            </a:r>
          </a:p>
        </p:txBody>
      </p:sp>
      <p:pic>
        <p:nvPicPr>
          <p:cNvPr id="464" name="image9.png"/>
          <p:cNvPicPr>
            <a:picLocks noChangeAspect="1"/>
          </p:cNvPicPr>
          <p:nvPr/>
        </p:nvPicPr>
        <p:blipFill>
          <a:blip r:embed="rId2">
            <a:extLst/>
          </a:blip>
          <a:stretch>
            <a:fillRect/>
          </a:stretch>
        </p:blipFill>
        <p:spPr>
          <a:xfrm>
            <a:off x="2641724" y="1982952"/>
            <a:ext cx="6908550" cy="4316248"/>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nvSpPr>
        <p:spPr>
          <a:xfrm>
            <a:off x="3567429" y="2849877"/>
            <a:ext cx="5057137"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3000">
                <a:latin typeface="+mn-lt"/>
                <a:ea typeface="+mn-ea"/>
                <a:cs typeface="+mn-cs"/>
                <a:sym typeface="DengXian"/>
              </a:defRPr>
            </a:pPr>
            <a:r>
              <a:t>你可以阻断一次攻击</a:t>
            </a:r>
          </a:p>
          <a:p>
            <a:pPr algn="ctr">
              <a:defRPr sz="3000">
                <a:latin typeface="+mn-lt"/>
                <a:ea typeface="+mn-ea"/>
                <a:cs typeface="+mn-cs"/>
                <a:sym typeface="DengXian"/>
              </a:defRPr>
            </a:pPr>
            <a:r>
              <a:t>但你无法阻止黑客对你的想法</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8" name="image10.png"/>
          <p:cNvPicPr>
            <a:picLocks noChangeAspect="1"/>
          </p:cNvPicPr>
          <p:nvPr/>
        </p:nvPicPr>
        <p:blipFill>
          <a:blip r:embed="rId2">
            <a:extLst/>
          </a:blip>
          <a:stretch>
            <a:fillRect/>
          </a:stretch>
        </p:blipFill>
        <p:spPr>
          <a:xfrm>
            <a:off x="1145198" y="2855583"/>
            <a:ext cx="3798304" cy="3114764"/>
          </a:xfrm>
          <a:prstGeom prst="rect">
            <a:avLst/>
          </a:prstGeom>
          <a:ln w="12700">
            <a:miter lim="400000"/>
          </a:ln>
        </p:spPr>
      </p:pic>
      <p:pic>
        <p:nvPicPr>
          <p:cNvPr id="469" name="image11.png"/>
          <p:cNvPicPr>
            <a:picLocks noChangeAspect="1"/>
          </p:cNvPicPr>
          <p:nvPr/>
        </p:nvPicPr>
        <p:blipFill>
          <a:blip r:embed="rId3">
            <a:extLst/>
          </a:blip>
          <a:stretch>
            <a:fillRect/>
          </a:stretch>
        </p:blipFill>
        <p:spPr>
          <a:xfrm>
            <a:off x="7208904" y="2855583"/>
            <a:ext cx="3876785" cy="3114764"/>
          </a:xfrm>
          <a:prstGeom prst="rect">
            <a:avLst/>
          </a:prstGeom>
          <a:ln w="12700">
            <a:miter lim="400000"/>
          </a:ln>
        </p:spPr>
      </p:pic>
      <p:sp>
        <p:nvSpPr>
          <p:cNvPr id="470" name="Shape 470"/>
          <p:cNvSpPr/>
          <p:nvPr/>
        </p:nvSpPr>
        <p:spPr>
          <a:xfrm>
            <a:off x="3368462" y="1260262"/>
            <a:ext cx="5819137"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3000">
                <a:latin typeface="+mn-lt"/>
                <a:ea typeface="+mn-ea"/>
                <a:cs typeface="+mn-cs"/>
                <a:sym typeface="DengXian"/>
              </a:defRPr>
            </a:pPr>
            <a:r>
              <a:t>提升防御不是为了杜绝黑客入侵</a:t>
            </a:r>
          </a:p>
          <a:p>
            <a:pPr>
              <a:defRPr sz="3000">
                <a:latin typeface="+mn-lt"/>
                <a:ea typeface="+mn-ea"/>
                <a:cs typeface="+mn-cs"/>
                <a:sym typeface="DengXian"/>
              </a:defRPr>
            </a:pPr>
            <a:r>
              <a:t>而且为了提升与黑客对抗时的成本</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2" name="image12.png"/>
          <p:cNvPicPr>
            <a:picLocks noChangeAspect="1"/>
          </p:cNvPicPr>
          <p:nvPr/>
        </p:nvPicPr>
        <p:blipFill>
          <a:blip r:embed="rId2">
            <a:extLst/>
          </a:blip>
          <a:stretch>
            <a:fillRect/>
          </a:stretch>
        </p:blipFill>
        <p:spPr>
          <a:xfrm>
            <a:off x="4551279" y="1884278"/>
            <a:ext cx="3089445" cy="3089444"/>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xfrm>
            <a:off x="546100" y="86165"/>
            <a:ext cx="11099800" cy="2159001"/>
          </a:xfrm>
          <a:prstGeom prst="rect">
            <a:avLst/>
          </a:prstGeom>
        </p:spPr>
        <p:txBody>
          <a:bodyPr lIns="50800" tIns="50800" rIns="50800" bIns="50800" anchor="ctr"/>
          <a:lstStyle>
            <a:lvl1pPr algn="ctr" defTabSz="584200">
              <a:lnSpc>
                <a:spcPct val="100000"/>
              </a:lnSpc>
              <a:defRPr sz="8000">
                <a:latin typeface="헤드라인A"/>
                <a:ea typeface="헤드라인A"/>
                <a:cs typeface="헤드라인A"/>
                <a:sym typeface="헤드라인A"/>
              </a:defRPr>
            </a:lvl1pPr>
          </a:lstStyle>
          <a:p>
            <a:pPr/>
            <a:r>
              <a:t>About Me</a:t>
            </a:r>
          </a:p>
        </p:txBody>
      </p:sp>
      <p:pic>
        <p:nvPicPr>
          <p:cNvPr id="138" name="image4.jpeg"/>
          <p:cNvPicPr>
            <a:picLocks noChangeAspect="1"/>
          </p:cNvPicPr>
          <p:nvPr/>
        </p:nvPicPr>
        <p:blipFill>
          <a:blip r:embed="rId2">
            <a:extLst/>
          </a:blip>
          <a:stretch>
            <a:fillRect/>
          </a:stretch>
        </p:blipFill>
        <p:spPr>
          <a:xfrm>
            <a:off x="1336381" y="1851848"/>
            <a:ext cx="4011325" cy="4492125"/>
          </a:xfrm>
          <a:prstGeom prst="rect">
            <a:avLst/>
          </a:prstGeom>
          <a:ln w="12700">
            <a:miter lim="400000"/>
          </a:ln>
        </p:spPr>
      </p:pic>
      <p:sp>
        <p:nvSpPr>
          <p:cNvPr id="139" name="Shape 139"/>
          <p:cNvSpPr/>
          <p:nvPr/>
        </p:nvSpPr>
        <p:spPr>
          <a:xfrm>
            <a:off x="5634523" y="2312790"/>
            <a:ext cx="6145171" cy="3570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50000"/>
              </a:lnSpc>
              <a:defRPr sz="1500">
                <a:latin typeface="Adobe Arabic Bold"/>
                <a:ea typeface="Adobe Arabic Bold"/>
                <a:cs typeface="Adobe Arabic Bold"/>
                <a:sym typeface="Adobe Arabic Bold"/>
              </a:defRPr>
            </a:pPr>
            <a:r>
              <a:t>个人介绍：</a:t>
            </a:r>
          </a:p>
          <a:p>
            <a:pPr defTabSz="457200">
              <a:lnSpc>
                <a:spcPct val="150000"/>
              </a:lnSpc>
              <a:defRPr sz="1500">
                <a:latin typeface="Adobe Arabic Bold"/>
                <a:ea typeface="Adobe Arabic Bold"/>
                <a:cs typeface="Adobe Arabic Bold"/>
                <a:sym typeface="Adobe Arabic Bold"/>
              </a:defRPr>
            </a:pPr>
            <a:r>
              <a:t>四叶草安全安全服务部成员</a:t>
            </a:r>
          </a:p>
          <a:p>
            <a:pPr defTabSz="457200">
              <a:lnSpc>
                <a:spcPct val="150000"/>
              </a:lnSpc>
              <a:defRPr sz="1500">
                <a:latin typeface="Adobe Arabic Bold"/>
                <a:ea typeface="Adobe Arabic Bold"/>
                <a:cs typeface="Adobe Arabic Bold"/>
                <a:sym typeface="Adobe Arabic Bold"/>
              </a:defRPr>
            </a:pPr>
            <a:r>
              <a:t>雁行安全团队成员   95后白帽子</a:t>
            </a:r>
          </a:p>
          <a:p>
            <a:pPr defTabSz="457200">
              <a:lnSpc>
                <a:spcPct val="150000"/>
              </a:lnSpc>
              <a:defRPr sz="1500">
                <a:latin typeface="Adobe Arabic Bold"/>
                <a:ea typeface="Adobe Arabic Bold"/>
                <a:cs typeface="Adobe Arabic Bold"/>
                <a:sym typeface="Adobe Arabic Bold"/>
              </a:defRPr>
            </a:pPr>
            <a:r>
              <a:t>主攻渗透测试、web安全。</a:t>
            </a:r>
          </a:p>
          <a:p>
            <a:pPr defTabSz="457200">
              <a:lnSpc>
                <a:spcPct val="150000"/>
              </a:lnSpc>
              <a:defRPr sz="1500">
                <a:latin typeface="Adobe Arabic Bold"/>
                <a:ea typeface="Adobe Arabic Bold"/>
                <a:cs typeface="Adobe Arabic Bold"/>
                <a:sym typeface="Adobe Arabic Bold"/>
              </a:defRPr>
            </a:pPr>
            <a:r>
              <a:t>项目经验包括国家级安全监测和保障项目，多家银行的安全服务和数百家企业实战服务经验。</a:t>
            </a:r>
          </a:p>
          <a:p>
            <a:pPr defTabSz="457200">
              <a:lnSpc>
                <a:spcPct val="150000"/>
              </a:lnSpc>
              <a:defRPr sz="1500">
                <a:latin typeface="Adobe Arabic Bold"/>
                <a:ea typeface="Adobe Arabic Bold"/>
                <a:cs typeface="Adobe Arabic Bold"/>
                <a:sym typeface="Adobe Arabic Bold"/>
              </a:defRPr>
            </a:pPr>
            <a:r>
              <a:t>多次受邀出席国内安全顶尖会议并做主题演讲，如FSI、OWASP、ISS等。</a:t>
            </a:r>
          </a:p>
          <a:p>
            <a:pPr defTabSz="457200">
              <a:lnSpc>
                <a:spcPct val="150000"/>
              </a:lnSpc>
              <a:defRPr sz="1500">
                <a:latin typeface="Adobe Arabic Bold"/>
                <a:ea typeface="Adobe Arabic Bold"/>
                <a:cs typeface="Adobe Arabic Bold"/>
                <a:sym typeface="Adobe Arabic Bold"/>
              </a:defRPr>
            </a:pPr>
            <a:r>
              <a:t>多次在甲方安全应急响应中心获得奖项并受聘为安全研究员和资深安全专家。</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Shape 474"/>
          <p:cNvSpPr/>
          <p:nvPr>
            <p:ph type="title"/>
          </p:nvPr>
        </p:nvSpPr>
        <p:spPr>
          <a:xfrm>
            <a:off x="838200" y="822325"/>
            <a:ext cx="10515600" cy="1325563"/>
          </a:xfrm>
          <a:prstGeom prst="rect">
            <a:avLst/>
          </a:prstGeom>
        </p:spPr>
        <p:txBody>
          <a:bodyPr/>
          <a:lstStyle/>
          <a:p>
            <a:pPr/>
          </a:p>
        </p:txBody>
      </p:sp>
      <p:pic>
        <p:nvPicPr>
          <p:cNvPr id="475" name="image3.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76" name="Shape 476"/>
          <p:cNvSpPr/>
          <p:nvPr/>
        </p:nvSpPr>
        <p:spPr>
          <a:xfrm>
            <a:off x="3756452" y="2970213"/>
            <a:ext cx="5202200" cy="993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5400">
                <a:solidFill>
                  <a:srgbClr val="FFFFFF"/>
                </a:solidFill>
                <a:latin typeface="Microsoft YaHei"/>
                <a:ea typeface="Microsoft YaHei"/>
                <a:cs typeface="Microsoft YaHei"/>
                <a:sym typeface="Microsoft YaHei"/>
              </a:defRPr>
            </a:lvl1pPr>
          </a:lstStyle>
          <a:p>
            <a:pPr/>
            <a:r>
              <a:t>THANK YOU!</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 name="image1.png"/>
          <p:cNvPicPr>
            <a:picLocks noChangeAspect="1"/>
          </p:cNvPicPr>
          <p:nvPr/>
        </p:nvPicPr>
        <p:blipFill>
          <a:blip r:embed="rId2">
            <a:extLst/>
          </a:blip>
          <a:stretch>
            <a:fillRect/>
          </a:stretch>
        </p:blipFill>
        <p:spPr>
          <a:xfrm>
            <a:off x="3987031" y="2252372"/>
            <a:ext cx="4217938" cy="2353256"/>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nvSpPr>
        <p:spPr>
          <a:xfrm flipH="1">
            <a:off x="1866835" y="1238121"/>
            <a:ext cx="4" cy="4701814"/>
          </a:xfrm>
          <a:prstGeom prst="line">
            <a:avLst/>
          </a:prstGeom>
          <a:ln w="6350">
            <a:solidFill>
              <a:srgbClr val="969F98">
                <a:alpha val="40000"/>
              </a:srgbClr>
            </a:solidFill>
            <a:miter/>
          </a:ln>
        </p:spPr>
        <p:txBody>
          <a:bodyPr lIns="45718" tIns="45718" rIns="45718" bIns="45718"/>
          <a:lstStyle/>
          <a:p>
            <a:pPr/>
          </a:p>
        </p:txBody>
      </p:sp>
      <p:sp>
        <p:nvSpPr>
          <p:cNvPr id="144" name="Shape 144"/>
          <p:cNvSpPr/>
          <p:nvPr/>
        </p:nvSpPr>
        <p:spPr>
          <a:xfrm>
            <a:off x="810125" y="1001958"/>
            <a:ext cx="6822989" cy="5026235"/>
          </a:xfrm>
          <a:prstGeom prst="rect">
            <a:avLst/>
          </a:prstGeom>
          <a:ln w="25400">
            <a:solidFill>
              <a:srgbClr val="81A8F0"/>
            </a:solidFill>
            <a:miter/>
          </a:ln>
        </p:spPr>
        <p:txBody>
          <a:bodyPr lIns="45718" tIns="45718" rIns="45718" bIns="45718" anchor="ctr"/>
          <a:lstStyle/>
          <a:p>
            <a:pPr algn="ctr">
              <a:defRPr>
                <a:solidFill>
                  <a:srgbClr val="FFFFFF"/>
                </a:solidFill>
                <a:latin typeface="Arial"/>
                <a:ea typeface="Arial"/>
                <a:cs typeface="Arial"/>
                <a:sym typeface="Arial"/>
              </a:defRPr>
            </a:pPr>
          </a:p>
        </p:txBody>
      </p:sp>
      <p:sp>
        <p:nvSpPr>
          <p:cNvPr id="145" name="Shape 145"/>
          <p:cNvSpPr/>
          <p:nvPr/>
        </p:nvSpPr>
        <p:spPr>
          <a:xfrm>
            <a:off x="2390037" y="1155235"/>
            <a:ext cx="3304537" cy="59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3F403E"/>
                </a:solidFill>
                <a:latin typeface="Arial"/>
                <a:ea typeface="Arial"/>
                <a:cs typeface="Arial"/>
                <a:sym typeface="Arial"/>
              </a:defRPr>
            </a:lvl1pPr>
          </a:lstStyle>
          <a:p>
            <a:pPr/>
            <a:r>
              <a:t>基于行业的安全需求</a:t>
            </a:r>
          </a:p>
        </p:txBody>
      </p:sp>
      <p:sp>
        <p:nvSpPr>
          <p:cNvPr id="146" name="Shape 146"/>
          <p:cNvSpPr/>
          <p:nvPr/>
        </p:nvSpPr>
        <p:spPr>
          <a:xfrm>
            <a:off x="2046957" y="1545101"/>
            <a:ext cx="4166545" cy="2888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20000"/>
              </a:lnSpc>
              <a:defRPr sz="1400">
                <a:solidFill>
                  <a:srgbClr val="969F98"/>
                </a:solidFill>
                <a:latin typeface="Arial"/>
                <a:ea typeface="Arial"/>
                <a:cs typeface="Arial"/>
                <a:sym typeface="Arial"/>
              </a:defRPr>
            </a:lvl1pPr>
          </a:lstStyle>
          <a:p>
            <a:pPr/>
            <a:r>
              <a:t>Industry based security requirements</a:t>
            </a:r>
          </a:p>
        </p:txBody>
      </p:sp>
      <p:sp>
        <p:nvSpPr>
          <p:cNvPr id="147" name="Shape 147"/>
          <p:cNvSpPr/>
          <p:nvPr/>
        </p:nvSpPr>
        <p:spPr>
          <a:xfrm>
            <a:off x="1028727" y="1155234"/>
            <a:ext cx="574582" cy="110292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pc="-300" sz="7200">
                <a:solidFill>
                  <a:srgbClr val="81A8F0"/>
                </a:solidFill>
                <a:latin typeface="Arial"/>
                <a:ea typeface="Arial"/>
                <a:cs typeface="Arial"/>
                <a:sym typeface="Arial"/>
              </a:defRPr>
            </a:lvl1pPr>
          </a:lstStyle>
          <a:p>
            <a:pPr/>
            <a:r>
              <a:t>1</a:t>
            </a:r>
          </a:p>
        </p:txBody>
      </p:sp>
      <p:sp>
        <p:nvSpPr>
          <p:cNvPr id="148" name="Shape 148"/>
          <p:cNvSpPr/>
          <p:nvPr/>
        </p:nvSpPr>
        <p:spPr>
          <a:xfrm>
            <a:off x="2390037" y="2405146"/>
            <a:ext cx="3304537" cy="59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3F403E"/>
                </a:solidFill>
                <a:latin typeface="Arial"/>
                <a:ea typeface="Arial"/>
                <a:cs typeface="Arial"/>
                <a:sym typeface="Arial"/>
              </a:defRPr>
            </a:lvl1pPr>
          </a:lstStyle>
          <a:p>
            <a:pPr/>
            <a:r>
              <a:t>基于需求的安全状况</a:t>
            </a:r>
          </a:p>
        </p:txBody>
      </p:sp>
      <p:sp>
        <p:nvSpPr>
          <p:cNvPr id="149" name="Shape 149"/>
          <p:cNvSpPr/>
          <p:nvPr/>
        </p:nvSpPr>
        <p:spPr>
          <a:xfrm>
            <a:off x="2046957" y="2795010"/>
            <a:ext cx="4166545" cy="2888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20000"/>
              </a:lnSpc>
              <a:defRPr sz="1400">
                <a:solidFill>
                  <a:srgbClr val="969F98"/>
                </a:solidFill>
                <a:latin typeface="Arial"/>
                <a:ea typeface="Arial"/>
                <a:cs typeface="Arial"/>
                <a:sym typeface="Arial"/>
              </a:defRPr>
            </a:lvl1pPr>
          </a:lstStyle>
          <a:p>
            <a:pPr/>
            <a:r>
              <a:t>Requirements based security</a:t>
            </a:r>
          </a:p>
        </p:txBody>
      </p:sp>
      <p:sp>
        <p:nvSpPr>
          <p:cNvPr id="150" name="Shape 150"/>
          <p:cNvSpPr/>
          <p:nvPr/>
        </p:nvSpPr>
        <p:spPr>
          <a:xfrm>
            <a:off x="1028727" y="2405146"/>
            <a:ext cx="574582" cy="11029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pc="-300" sz="7200">
                <a:solidFill>
                  <a:srgbClr val="81A8F0"/>
                </a:solidFill>
                <a:latin typeface="Arial"/>
                <a:ea typeface="Arial"/>
                <a:cs typeface="Arial"/>
                <a:sym typeface="Arial"/>
              </a:defRPr>
            </a:lvl1pPr>
          </a:lstStyle>
          <a:p>
            <a:pPr/>
            <a:r>
              <a:t>2</a:t>
            </a:r>
          </a:p>
        </p:txBody>
      </p:sp>
      <p:sp>
        <p:nvSpPr>
          <p:cNvPr id="151" name="Shape 151"/>
          <p:cNvSpPr/>
          <p:nvPr/>
        </p:nvSpPr>
        <p:spPr>
          <a:xfrm>
            <a:off x="2390037" y="3655059"/>
            <a:ext cx="3304537" cy="59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3F403E"/>
                </a:solidFill>
                <a:latin typeface="Arial"/>
                <a:ea typeface="Arial"/>
                <a:cs typeface="Arial"/>
                <a:sym typeface="Arial"/>
              </a:defRPr>
            </a:lvl1pPr>
          </a:lstStyle>
          <a:p>
            <a:pPr/>
            <a:r>
              <a:t>基于状况的安全痛点</a:t>
            </a:r>
          </a:p>
        </p:txBody>
      </p:sp>
      <p:sp>
        <p:nvSpPr>
          <p:cNvPr id="152" name="Shape 152"/>
          <p:cNvSpPr/>
          <p:nvPr/>
        </p:nvSpPr>
        <p:spPr>
          <a:xfrm>
            <a:off x="2046957" y="4044924"/>
            <a:ext cx="4166545" cy="2888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20000"/>
              </a:lnSpc>
              <a:defRPr sz="1400">
                <a:solidFill>
                  <a:srgbClr val="969F98"/>
                </a:solidFill>
                <a:latin typeface="Arial"/>
                <a:ea typeface="Arial"/>
                <a:cs typeface="Arial"/>
                <a:sym typeface="Arial"/>
              </a:defRPr>
            </a:lvl1pPr>
          </a:lstStyle>
          <a:p>
            <a:pPr/>
            <a:r>
              <a:t>Condition based security pain point</a:t>
            </a:r>
          </a:p>
        </p:txBody>
      </p:sp>
      <p:sp>
        <p:nvSpPr>
          <p:cNvPr id="153" name="Shape 153"/>
          <p:cNvSpPr/>
          <p:nvPr/>
        </p:nvSpPr>
        <p:spPr>
          <a:xfrm>
            <a:off x="1028727" y="3655059"/>
            <a:ext cx="574582" cy="11029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pc="-300" sz="7200">
                <a:solidFill>
                  <a:srgbClr val="81A8F0"/>
                </a:solidFill>
                <a:latin typeface="Arial"/>
                <a:ea typeface="Arial"/>
                <a:cs typeface="Arial"/>
                <a:sym typeface="Arial"/>
              </a:defRPr>
            </a:lvl1pPr>
          </a:lstStyle>
          <a:p>
            <a:pPr/>
            <a:r>
              <a:t>3</a:t>
            </a:r>
          </a:p>
        </p:txBody>
      </p:sp>
      <p:sp>
        <p:nvSpPr>
          <p:cNvPr id="154" name="Shape 154"/>
          <p:cNvSpPr/>
          <p:nvPr/>
        </p:nvSpPr>
        <p:spPr>
          <a:xfrm>
            <a:off x="2567836" y="4904971"/>
            <a:ext cx="2948937" cy="59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3F403E"/>
                </a:solidFill>
                <a:latin typeface="Arial"/>
                <a:ea typeface="Arial"/>
                <a:cs typeface="Arial"/>
                <a:sym typeface="Arial"/>
              </a:defRPr>
            </a:lvl1pPr>
          </a:lstStyle>
          <a:p>
            <a:pPr/>
            <a:r>
              <a:t>甲方和乙方和黑客</a:t>
            </a:r>
          </a:p>
        </p:txBody>
      </p:sp>
      <p:sp>
        <p:nvSpPr>
          <p:cNvPr id="155" name="Shape 155"/>
          <p:cNvSpPr/>
          <p:nvPr/>
        </p:nvSpPr>
        <p:spPr>
          <a:xfrm>
            <a:off x="2046957" y="5294838"/>
            <a:ext cx="4166545" cy="2888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20000"/>
              </a:lnSpc>
              <a:defRPr sz="1400">
                <a:solidFill>
                  <a:srgbClr val="969F98"/>
                </a:solidFill>
                <a:latin typeface="Arial"/>
                <a:ea typeface="Arial"/>
                <a:cs typeface="Arial"/>
                <a:sym typeface="Arial"/>
              </a:defRPr>
            </a:lvl1pPr>
          </a:lstStyle>
          <a:p>
            <a:pPr/>
            <a:r>
              <a:t>Party A and Party B and Hacker</a:t>
            </a:r>
          </a:p>
        </p:txBody>
      </p:sp>
      <p:sp>
        <p:nvSpPr>
          <p:cNvPr id="156" name="Shape 156"/>
          <p:cNvSpPr/>
          <p:nvPr/>
        </p:nvSpPr>
        <p:spPr>
          <a:xfrm>
            <a:off x="1028727" y="4904971"/>
            <a:ext cx="574582" cy="11029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pc="-300" sz="7200">
                <a:solidFill>
                  <a:srgbClr val="81A8F0"/>
                </a:solidFill>
                <a:latin typeface="Arial"/>
                <a:ea typeface="Arial"/>
                <a:cs typeface="Arial"/>
                <a:sym typeface="Arial"/>
              </a:defRPr>
            </a:lvl1pPr>
          </a:lstStyle>
          <a:p>
            <a:pPr/>
            <a:r>
              <a:t>4</a:t>
            </a:r>
          </a:p>
        </p:txBody>
      </p:sp>
      <p:sp>
        <p:nvSpPr>
          <p:cNvPr id="157" name="Shape 157"/>
          <p:cNvSpPr/>
          <p:nvPr/>
        </p:nvSpPr>
        <p:spPr>
          <a:xfrm>
            <a:off x="6247765" y="0"/>
            <a:ext cx="5092704" cy="6858000"/>
          </a:xfrm>
          <a:prstGeom prst="rect">
            <a:avLst/>
          </a:prstGeom>
          <a:solidFill>
            <a:schemeClr val="accent5"/>
          </a:solidFill>
          <a:ln w="12700">
            <a:solidFill>
              <a:srgbClr val="81A8F0"/>
            </a:solidFill>
            <a:miter/>
          </a:ln>
          <a:effectLst>
            <a:outerShdw sx="100000" sy="100000" kx="0" ky="0" algn="b" rotWithShape="0" blurRad="127000" dist="0" dir="0">
              <a:srgbClr val="D5D7D5">
                <a:alpha val="40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158" name="Shape 158"/>
          <p:cNvSpPr/>
          <p:nvPr/>
        </p:nvSpPr>
        <p:spPr>
          <a:xfrm rot="5400000">
            <a:off x="4761390" y="2770566"/>
            <a:ext cx="4714237" cy="102921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6600">
                <a:solidFill>
                  <a:srgbClr val="FFFFFF"/>
                </a:solidFill>
                <a:latin typeface="Arial"/>
                <a:ea typeface="Arial"/>
                <a:cs typeface="Arial"/>
                <a:sym typeface="Arial"/>
              </a:defRPr>
            </a:lvl1pPr>
          </a:lstStyle>
          <a:p>
            <a:pPr/>
            <a:r>
              <a:t>CONTENTS</a:t>
            </a:r>
          </a:p>
        </p:txBody>
      </p:sp>
      <p:sp>
        <p:nvSpPr>
          <p:cNvPr id="159" name="Shape 159"/>
          <p:cNvSpPr/>
          <p:nvPr/>
        </p:nvSpPr>
        <p:spPr>
          <a:xfrm rot="5400000">
            <a:off x="6841756" y="2343711"/>
            <a:ext cx="2542537" cy="1805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9600">
                <a:solidFill>
                  <a:srgbClr val="FFFFFF"/>
                </a:solidFill>
                <a:latin typeface="Arial"/>
                <a:ea typeface="Arial"/>
                <a:cs typeface="Arial"/>
                <a:sym typeface="Arial"/>
              </a:defRPr>
            </a:lvl1pPr>
          </a:lstStyle>
          <a:p>
            <a:pPr/>
            <a:r>
              <a:t>内容</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157"/>
                                        </p:tgtEl>
                                        <p:attrNameLst>
                                          <p:attrName>style.visibility</p:attrName>
                                        </p:attrNameLst>
                                      </p:cBhvr>
                                      <p:to>
                                        <p:strVal val="visible"/>
                                      </p:to>
                                    </p:set>
                                    <p:anim calcmode="lin" valueType="num">
                                      <p:cBhvr>
                                        <p:cTn id="7" dur="1000" fill="hold"/>
                                        <p:tgtEl>
                                          <p:spTgt spid="157"/>
                                        </p:tgtEl>
                                        <p:attrNameLst>
                                          <p:attrName>ppt_x</p:attrName>
                                        </p:attrNameLst>
                                      </p:cBhvr>
                                      <p:tavLst>
                                        <p:tav tm="0">
                                          <p:val>
                                            <p:strVal val="#ppt_x"/>
                                          </p:val>
                                        </p:tav>
                                        <p:tav tm="100000">
                                          <p:val>
                                            <p:strVal val="#ppt_x"/>
                                          </p:val>
                                        </p:tav>
                                      </p:tavLst>
                                    </p:anim>
                                    <p:anim calcmode="lin" valueType="num">
                                      <p:cBhvr>
                                        <p:cTn id="8" dur="1000" fill="hold"/>
                                        <p:tgtEl>
                                          <p:spTgt spid="1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Class="entr" nodeType="afterEffect" presetSubtype="1" presetID="22" grpId="2" fill="hold">
                                  <p:stCondLst>
                                    <p:cond delay="500"/>
                                  </p:stCondLst>
                                  <p:iterate type="el" backwards="0">
                                    <p:tmAbs val="0"/>
                                  </p:iterate>
                                  <p:childTnLst>
                                    <p:set>
                                      <p:cBhvr>
                                        <p:cTn id="11" fill="hold"/>
                                        <p:tgtEl>
                                          <p:spTgt spid="158"/>
                                        </p:tgtEl>
                                        <p:attrNameLst>
                                          <p:attrName>style.visibility</p:attrName>
                                        </p:attrNameLst>
                                      </p:cBhvr>
                                      <p:to>
                                        <p:strVal val="visible"/>
                                      </p:to>
                                    </p:set>
                                    <p:animEffect filter="wipe(up)" transition="in">
                                      <p:cBhvr>
                                        <p:cTn id="12" dur="1000"/>
                                        <p:tgtEl>
                                          <p:spTgt spid="158"/>
                                        </p:tgtEl>
                                      </p:cBhvr>
                                    </p:animEffect>
                                  </p:childTnLst>
                                </p:cTn>
                              </p:par>
                            </p:childTnLst>
                          </p:cTn>
                        </p:par>
                        <p:par>
                          <p:cTn id="13" fill="hold">
                            <p:stCondLst>
                              <p:cond delay="2500"/>
                            </p:stCondLst>
                            <p:childTnLst>
                              <p:par>
                                <p:cTn id="14" presetClass="entr" nodeType="afterEffect" presetSubtype="1" presetID="22" grpId="3" fill="hold">
                                  <p:stCondLst>
                                    <p:cond delay="500"/>
                                  </p:stCondLst>
                                  <p:iterate type="el" backwards="0">
                                    <p:tmAbs val="0"/>
                                  </p:iterate>
                                  <p:childTnLst>
                                    <p:set>
                                      <p:cBhvr>
                                        <p:cTn id="15" fill="hold"/>
                                        <p:tgtEl>
                                          <p:spTgt spid="159"/>
                                        </p:tgtEl>
                                        <p:attrNameLst>
                                          <p:attrName>style.visibility</p:attrName>
                                        </p:attrNameLst>
                                      </p:cBhvr>
                                      <p:to>
                                        <p:strVal val="visible"/>
                                      </p:to>
                                    </p:set>
                                    <p:animEffect filter="wipe(up)" transition="in">
                                      <p:cBhvr>
                                        <p:cTn id="16"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9" grpId="3"/>
      <p:bldP build="whole" bldLvl="1" animBg="1" rev="0" advAuto="0" spid="158" grpId="2"/>
      <p:bldP build="whole" bldLvl="1" animBg="1" rev="0" advAuto="0" spid="157"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nvSpPr>
        <p:spPr>
          <a:xfrm>
            <a:off x="5925415" y="1013886"/>
            <a:ext cx="520900" cy="5803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2"/>
                </a:moveTo>
                <a:lnTo>
                  <a:pt x="10800" y="0"/>
                </a:lnTo>
                <a:lnTo>
                  <a:pt x="21600" y="1302"/>
                </a:lnTo>
                <a:lnTo>
                  <a:pt x="16200" y="1302"/>
                </a:lnTo>
                <a:lnTo>
                  <a:pt x="16200" y="21600"/>
                </a:lnTo>
                <a:lnTo>
                  <a:pt x="5400" y="21600"/>
                </a:lnTo>
                <a:lnTo>
                  <a:pt x="5400" y="1302"/>
                </a:lnTo>
                <a:close/>
              </a:path>
            </a:pathLst>
          </a:custGeom>
          <a:solidFill>
            <a:srgbClr val="595758"/>
          </a:solidFill>
          <a:ln w="12700">
            <a:miter lim="400000"/>
          </a:ln>
        </p:spPr>
        <p:txBody>
          <a:bodyPr lIns="45718" tIns="45718" rIns="45718" bIns="45718" anchor="ctr"/>
          <a:lstStyle/>
          <a:p>
            <a:pPr algn="ctr">
              <a:defRPr sz="2500">
                <a:solidFill>
                  <a:srgbClr val="FFFFFF"/>
                </a:solidFill>
                <a:latin typeface="Arial"/>
                <a:ea typeface="Arial"/>
                <a:cs typeface="Arial"/>
                <a:sym typeface="Arial"/>
              </a:defRPr>
            </a:pPr>
          </a:p>
        </p:txBody>
      </p:sp>
      <p:sp>
        <p:nvSpPr>
          <p:cNvPr id="162" name="Shape 162"/>
          <p:cNvSpPr/>
          <p:nvPr/>
        </p:nvSpPr>
        <p:spPr>
          <a:xfrm>
            <a:off x="6058577" y="2022381"/>
            <a:ext cx="3286060" cy="4795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3560"/>
                </a:lnTo>
                <a:cubicBezTo>
                  <a:pt x="0" y="1970"/>
                  <a:pt x="1881" y="681"/>
                  <a:pt x="4202" y="681"/>
                </a:cubicBezTo>
                <a:lnTo>
                  <a:pt x="18201" y="681"/>
                </a:lnTo>
                <a:lnTo>
                  <a:pt x="18201" y="0"/>
                </a:lnTo>
                <a:lnTo>
                  <a:pt x="21600" y="1338"/>
                </a:lnTo>
                <a:lnTo>
                  <a:pt x="18201" y="2676"/>
                </a:lnTo>
                <a:lnTo>
                  <a:pt x="18201" y="1995"/>
                </a:lnTo>
                <a:lnTo>
                  <a:pt x="4202" y="1995"/>
                </a:lnTo>
                <a:cubicBezTo>
                  <a:pt x="2941" y="1995"/>
                  <a:pt x="1918" y="2696"/>
                  <a:pt x="1918" y="3560"/>
                </a:cubicBezTo>
                <a:lnTo>
                  <a:pt x="1918" y="21600"/>
                </a:lnTo>
                <a:close/>
              </a:path>
            </a:pathLst>
          </a:custGeom>
          <a:solidFill>
            <a:srgbClr val="00B6EC"/>
          </a:solidFill>
          <a:ln w="12700">
            <a:miter lim="400000"/>
          </a:ln>
        </p:spPr>
        <p:txBody>
          <a:bodyPr lIns="45718" tIns="45718" rIns="45718" bIns="45718" anchor="ctr"/>
          <a:lstStyle/>
          <a:p>
            <a:pPr algn="ctr">
              <a:defRPr sz="2500">
                <a:latin typeface="Arial"/>
                <a:ea typeface="Arial"/>
                <a:cs typeface="Arial"/>
                <a:sym typeface="Arial"/>
              </a:defRPr>
            </a:pPr>
          </a:p>
        </p:txBody>
      </p:sp>
      <p:sp>
        <p:nvSpPr>
          <p:cNvPr id="163" name="Shape 163"/>
          <p:cNvSpPr/>
          <p:nvPr/>
        </p:nvSpPr>
        <p:spPr>
          <a:xfrm flipH="1">
            <a:off x="3066480" y="2986733"/>
            <a:ext cx="3286060" cy="3830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4457"/>
                </a:lnTo>
                <a:cubicBezTo>
                  <a:pt x="0" y="2466"/>
                  <a:pt x="1881" y="852"/>
                  <a:pt x="4202" y="852"/>
                </a:cubicBezTo>
                <a:lnTo>
                  <a:pt x="18201" y="852"/>
                </a:lnTo>
                <a:lnTo>
                  <a:pt x="18201" y="0"/>
                </a:lnTo>
                <a:lnTo>
                  <a:pt x="21600" y="1675"/>
                </a:lnTo>
                <a:lnTo>
                  <a:pt x="18201" y="3349"/>
                </a:lnTo>
                <a:lnTo>
                  <a:pt x="18201" y="2497"/>
                </a:lnTo>
                <a:lnTo>
                  <a:pt x="4202" y="2497"/>
                </a:lnTo>
                <a:cubicBezTo>
                  <a:pt x="2941" y="2497"/>
                  <a:pt x="1918" y="3375"/>
                  <a:pt x="1918" y="4457"/>
                </a:cubicBezTo>
                <a:lnTo>
                  <a:pt x="1918" y="21600"/>
                </a:lnTo>
                <a:close/>
              </a:path>
            </a:pathLst>
          </a:custGeom>
          <a:solidFill>
            <a:srgbClr val="595758"/>
          </a:solidFill>
          <a:ln w="12700">
            <a:miter lim="400000"/>
          </a:ln>
        </p:spPr>
        <p:txBody>
          <a:bodyPr lIns="45718" tIns="45718" rIns="45718" bIns="45718" anchor="ctr"/>
          <a:lstStyle/>
          <a:p>
            <a:pPr algn="ctr">
              <a:defRPr sz="2500">
                <a:latin typeface="Arial"/>
                <a:ea typeface="Arial"/>
                <a:cs typeface="Arial"/>
                <a:sym typeface="Arial"/>
              </a:defRPr>
            </a:pPr>
          </a:p>
        </p:txBody>
      </p:sp>
      <p:sp>
        <p:nvSpPr>
          <p:cNvPr id="164" name="Shape 164"/>
          <p:cNvSpPr/>
          <p:nvPr/>
        </p:nvSpPr>
        <p:spPr>
          <a:xfrm>
            <a:off x="6060152" y="3522488"/>
            <a:ext cx="2915644" cy="32948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5519"/>
                </a:lnTo>
                <a:cubicBezTo>
                  <a:pt x="0" y="2887"/>
                  <a:pt x="2411" y="753"/>
                  <a:pt x="5385" y="753"/>
                </a:cubicBezTo>
                <a:lnTo>
                  <a:pt x="18519" y="753"/>
                </a:lnTo>
                <a:lnTo>
                  <a:pt x="18519" y="0"/>
                </a:lnTo>
                <a:lnTo>
                  <a:pt x="21600" y="1728"/>
                </a:lnTo>
                <a:lnTo>
                  <a:pt x="18519" y="3455"/>
                </a:lnTo>
                <a:lnTo>
                  <a:pt x="18519" y="2702"/>
                </a:lnTo>
                <a:lnTo>
                  <a:pt x="5385" y="2702"/>
                </a:lnTo>
                <a:cubicBezTo>
                  <a:pt x="3627" y="2702"/>
                  <a:pt x="2202" y="3963"/>
                  <a:pt x="2202" y="5519"/>
                </a:cubicBezTo>
                <a:lnTo>
                  <a:pt x="2202" y="21600"/>
                </a:lnTo>
                <a:close/>
              </a:path>
            </a:pathLst>
          </a:custGeom>
          <a:solidFill>
            <a:srgbClr val="00B6EC"/>
          </a:solidFill>
          <a:ln w="12700">
            <a:miter lim="400000"/>
          </a:ln>
        </p:spPr>
        <p:txBody>
          <a:bodyPr lIns="45718" tIns="45718" rIns="45718" bIns="45718" anchor="ctr"/>
          <a:lstStyle/>
          <a:p>
            <a:pPr algn="ctr">
              <a:defRPr sz="2500">
                <a:latin typeface="Arial"/>
                <a:ea typeface="Arial"/>
                <a:cs typeface="Arial"/>
                <a:sym typeface="Arial"/>
              </a:defRPr>
            </a:pPr>
          </a:p>
        </p:txBody>
      </p:sp>
      <p:sp>
        <p:nvSpPr>
          <p:cNvPr id="165" name="Shape 165"/>
          <p:cNvSpPr/>
          <p:nvPr/>
        </p:nvSpPr>
        <p:spPr>
          <a:xfrm flipH="1">
            <a:off x="3847524" y="4359726"/>
            <a:ext cx="2505021" cy="24576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7707"/>
                </a:lnTo>
                <a:cubicBezTo>
                  <a:pt x="0" y="4121"/>
                  <a:pt x="2852" y="1214"/>
                  <a:pt x="6370" y="1214"/>
                </a:cubicBezTo>
                <a:lnTo>
                  <a:pt x="17984" y="1214"/>
                </a:lnTo>
                <a:lnTo>
                  <a:pt x="17984" y="0"/>
                </a:lnTo>
                <a:lnTo>
                  <a:pt x="21600" y="2667"/>
                </a:lnTo>
                <a:lnTo>
                  <a:pt x="17984" y="5335"/>
                </a:lnTo>
                <a:lnTo>
                  <a:pt x="17984" y="4121"/>
                </a:lnTo>
                <a:lnTo>
                  <a:pt x="6370" y="4121"/>
                </a:lnTo>
                <a:cubicBezTo>
                  <a:pt x="4427" y="4121"/>
                  <a:pt x="2852" y="5726"/>
                  <a:pt x="2852" y="7707"/>
                </a:cubicBezTo>
                <a:lnTo>
                  <a:pt x="2852" y="21600"/>
                </a:lnTo>
                <a:close/>
              </a:path>
            </a:pathLst>
          </a:custGeom>
          <a:solidFill>
            <a:srgbClr val="00B6EC"/>
          </a:solidFill>
          <a:ln w="12700">
            <a:miter lim="400000"/>
          </a:ln>
        </p:spPr>
        <p:txBody>
          <a:bodyPr lIns="45718" tIns="45718" rIns="45718" bIns="45718" anchor="ctr"/>
          <a:lstStyle/>
          <a:p>
            <a:pPr algn="ctr">
              <a:defRPr sz="2500">
                <a:latin typeface="Arial"/>
                <a:ea typeface="Arial"/>
                <a:cs typeface="Arial"/>
                <a:sym typeface="Arial"/>
              </a:defRPr>
            </a:pPr>
          </a:p>
        </p:txBody>
      </p:sp>
      <p:sp>
        <p:nvSpPr>
          <p:cNvPr id="166" name="Shape 166"/>
          <p:cNvSpPr/>
          <p:nvPr/>
        </p:nvSpPr>
        <p:spPr>
          <a:xfrm>
            <a:off x="5238186" y="5000809"/>
            <a:ext cx="466221" cy="4663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53"/>
                </a:moveTo>
                <a:cubicBezTo>
                  <a:pt x="18424" y="19376"/>
                  <a:pt x="18424" y="19376"/>
                  <a:pt x="18424" y="19376"/>
                </a:cubicBezTo>
                <a:cubicBezTo>
                  <a:pt x="18424" y="19694"/>
                  <a:pt x="18106" y="19694"/>
                  <a:pt x="18106" y="20012"/>
                </a:cubicBezTo>
                <a:cubicBezTo>
                  <a:pt x="17788" y="20012"/>
                  <a:pt x="17788" y="20012"/>
                  <a:pt x="17788" y="20012"/>
                </a:cubicBezTo>
                <a:cubicBezTo>
                  <a:pt x="17471" y="20012"/>
                  <a:pt x="17471" y="20012"/>
                  <a:pt x="17471" y="20012"/>
                </a:cubicBezTo>
                <a:cubicBezTo>
                  <a:pt x="12071" y="17788"/>
                  <a:pt x="12071" y="17788"/>
                  <a:pt x="12071" y="17788"/>
                </a:cubicBezTo>
                <a:cubicBezTo>
                  <a:pt x="8894" y="21282"/>
                  <a:pt x="8894" y="21282"/>
                  <a:pt x="8894" y="21282"/>
                </a:cubicBezTo>
                <a:cubicBezTo>
                  <a:pt x="8894" y="21282"/>
                  <a:pt x="8576" y="21600"/>
                  <a:pt x="8259" y="21600"/>
                </a:cubicBezTo>
                <a:cubicBezTo>
                  <a:pt x="8259" y="21600"/>
                  <a:pt x="8259" y="21600"/>
                  <a:pt x="8259" y="21600"/>
                </a:cubicBezTo>
                <a:cubicBezTo>
                  <a:pt x="7941" y="21282"/>
                  <a:pt x="7624" y="20965"/>
                  <a:pt x="7624" y="20647"/>
                </a:cubicBezTo>
                <a:cubicBezTo>
                  <a:pt x="7624" y="16518"/>
                  <a:pt x="7624" y="16518"/>
                  <a:pt x="7624" y="16518"/>
                </a:cubicBezTo>
                <a:cubicBezTo>
                  <a:pt x="18106" y="3812"/>
                  <a:pt x="18106" y="3812"/>
                  <a:pt x="18106" y="3812"/>
                </a:cubicBezTo>
                <a:cubicBezTo>
                  <a:pt x="5082" y="14929"/>
                  <a:pt x="5082" y="14929"/>
                  <a:pt x="5082" y="14929"/>
                </a:cubicBezTo>
                <a:cubicBezTo>
                  <a:pt x="318" y="13024"/>
                  <a:pt x="318" y="13024"/>
                  <a:pt x="318" y="13024"/>
                </a:cubicBezTo>
                <a:cubicBezTo>
                  <a:pt x="0" y="12706"/>
                  <a:pt x="0" y="12706"/>
                  <a:pt x="0" y="12388"/>
                </a:cubicBezTo>
                <a:cubicBezTo>
                  <a:pt x="0" y="12071"/>
                  <a:pt x="0" y="11753"/>
                  <a:pt x="318" y="11435"/>
                </a:cubicBezTo>
                <a:cubicBezTo>
                  <a:pt x="20329" y="0"/>
                  <a:pt x="20329" y="0"/>
                  <a:pt x="20329" y="0"/>
                </a:cubicBezTo>
                <a:cubicBezTo>
                  <a:pt x="20647" y="0"/>
                  <a:pt x="20647" y="0"/>
                  <a:pt x="20647" y="0"/>
                </a:cubicBezTo>
                <a:cubicBezTo>
                  <a:pt x="20965" y="0"/>
                  <a:pt x="20965" y="0"/>
                  <a:pt x="21282" y="0"/>
                </a:cubicBezTo>
                <a:cubicBezTo>
                  <a:pt x="21600" y="318"/>
                  <a:pt x="21600" y="635"/>
                  <a:pt x="21600" y="953"/>
                </a:cubicBezTo>
                <a:close/>
              </a:path>
            </a:pathLst>
          </a:custGeom>
          <a:solidFill>
            <a:srgbClr val="00B6EC"/>
          </a:solidFill>
          <a:ln w="12700">
            <a:miter lim="400000"/>
          </a:ln>
        </p:spPr>
        <p:txBody>
          <a:bodyPr lIns="45718" tIns="45718" rIns="45718" bIns="45718"/>
          <a:lstStyle/>
          <a:p>
            <a:pPr>
              <a:defRPr sz="2500">
                <a:latin typeface="Arial"/>
                <a:ea typeface="Arial"/>
                <a:cs typeface="Arial"/>
                <a:sym typeface="Arial"/>
              </a:defRPr>
            </a:pPr>
          </a:p>
        </p:txBody>
      </p:sp>
      <p:sp>
        <p:nvSpPr>
          <p:cNvPr id="167" name="Shape 167"/>
          <p:cNvSpPr/>
          <p:nvPr/>
        </p:nvSpPr>
        <p:spPr>
          <a:xfrm>
            <a:off x="6559136" y="1337912"/>
            <a:ext cx="520710" cy="520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3"/>
                  <a:pt x="16763" y="21600"/>
                  <a:pt x="10800" y="21600"/>
                </a:cubicBezTo>
                <a:cubicBezTo>
                  <a:pt x="4838" y="21600"/>
                  <a:pt x="0" y="16763"/>
                  <a:pt x="0" y="10800"/>
                </a:cubicBezTo>
                <a:cubicBezTo>
                  <a:pt x="0" y="4837"/>
                  <a:pt x="4838" y="0"/>
                  <a:pt x="10800" y="0"/>
                </a:cubicBezTo>
                <a:cubicBezTo>
                  <a:pt x="16763" y="0"/>
                  <a:pt x="21600" y="4837"/>
                  <a:pt x="21600" y="10800"/>
                </a:cubicBezTo>
                <a:close/>
                <a:moveTo>
                  <a:pt x="14344" y="7594"/>
                </a:moveTo>
                <a:cubicBezTo>
                  <a:pt x="14400" y="7594"/>
                  <a:pt x="14456" y="7313"/>
                  <a:pt x="14513" y="7256"/>
                </a:cubicBezTo>
                <a:cubicBezTo>
                  <a:pt x="14625" y="7144"/>
                  <a:pt x="14738" y="7088"/>
                  <a:pt x="14850" y="7031"/>
                </a:cubicBezTo>
                <a:cubicBezTo>
                  <a:pt x="15075" y="6975"/>
                  <a:pt x="15300" y="6919"/>
                  <a:pt x="15581" y="6863"/>
                </a:cubicBezTo>
                <a:cubicBezTo>
                  <a:pt x="15806" y="6806"/>
                  <a:pt x="16088" y="6806"/>
                  <a:pt x="16256" y="7031"/>
                </a:cubicBezTo>
                <a:cubicBezTo>
                  <a:pt x="16256" y="6975"/>
                  <a:pt x="16594" y="6694"/>
                  <a:pt x="16594" y="6694"/>
                </a:cubicBezTo>
                <a:cubicBezTo>
                  <a:pt x="16763" y="6638"/>
                  <a:pt x="16931" y="6638"/>
                  <a:pt x="17044" y="6525"/>
                </a:cubicBezTo>
                <a:cubicBezTo>
                  <a:pt x="17044" y="6469"/>
                  <a:pt x="17044" y="6188"/>
                  <a:pt x="17044" y="6188"/>
                </a:cubicBezTo>
                <a:cubicBezTo>
                  <a:pt x="16819" y="6244"/>
                  <a:pt x="16763" y="6019"/>
                  <a:pt x="16706" y="5794"/>
                </a:cubicBezTo>
                <a:cubicBezTo>
                  <a:pt x="16706" y="5850"/>
                  <a:pt x="16706" y="5850"/>
                  <a:pt x="16650" y="5906"/>
                </a:cubicBezTo>
                <a:cubicBezTo>
                  <a:pt x="16650" y="5738"/>
                  <a:pt x="16369" y="5850"/>
                  <a:pt x="16313" y="5850"/>
                </a:cubicBezTo>
                <a:cubicBezTo>
                  <a:pt x="15975" y="5738"/>
                  <a:pt x="16031" y="5513"/>
                  <a:pt x="15919" y="5288"/>
                </a:cubicBezTo>
                <a:cubicBezTo>
                  <a:pt x="15863" y="5175"/>
                  <a:pt x="15694" y="5119"/>
                  <a:pt x="15638" y="5006"/>
                </a:cubicBezTo>
                <a:cubicBezTo>
                  <a:pt x="15581" y="4894"/>
                  <a:pt x="15581" y="4725"/>
                  <a:pt x="15413" y="4725"/>
                </a:cubicBezTo>
                <a:cubicBezTo>
                  <a:pt x="15356" y="4725"/>
                  <a:pt x="15188" y="5006"/>
                  <a:pt x="15188" y="5006"/>
                </a:cubicBezTo>
                <a:cubicBezTo>
                  <a:pt x="15019" y="4950"/>
                  <a:pt x="14963" y="5006"/>
                  <a:pt x="14906" y="5062"/>
                </a:cubicBezTo>
                <a:cubicBezTo>
                  <a:pt x="14794" y="5119"/>
                  <a:pt x="14738" y="5119"/>
                  <a:pt x="14625" y="5175"/>
                </a:cubicBezTo>
                <a:cubicBezTo>
                  <a:pt x="14906" y="5062"/>
                  <a:pt x="14513" y="4950"/>
                  <a:pt x="14400" y="4950"/>
                </a:cubicBezTo>
                <a:cubicBezTo>
                  <a:pt x="14625" y="4894"/>
                  <a:pt x="14513" y="4669"/>
                  <a:pt x="14400" y="4613"/>
                </a:cubicBezTo>
                <a:cubicBezTo>
                  <a:pt x="14400" y="4613"/>
                  <a:pt x="14456" y="4613"/>
                  <a:pt x="14456" y="4613"/>
                </a:cubicBezTo>
                <a:cubicBezTo>
                  <a:pt x="14456" y="4444"/>
                  <a:pt x="14063" y="4331"/>
                  <a:pt x="13894" y="4275"/>
                </a:cubicBezTo>
                <a:cubicBezTo>
                  <a:pt x="13781" y="4163"/>
                  <a:pt x="13106" y="4050"/>
                  <a:pt x="12994" y="4106"/>
                </a:cubicBezTo>
                <a:cubicBezTo>
                  <a:pt x="12825" y="4219"/>
                  <a:pt x="12994" y="4500"/>
                  <a:pt x="12994" y="4669"/>
                </a:cubicBezTo>
                <a:cubicBezTo>
                  <a:pt x="13050" y="4837"/>
                  <a:pt x="12825" y="4837"/>
                  <a:pt x="12825" y="5006"/>
                </a:cubicBezTo>
                <a:cubicBezTo>
                  <a:pt x="12825" y="5231"/>
                  <a:pt x="13275" y="5175"/>
                  <a:pt x="13163" y="5513"/>
                </a:cubicBezTo>
                <a:cubicBezTo>
                  <a:pt x="13106" y="5738"/>
                  <a:pt x="12825" y="5738"/>
                  <a:pt x="12713" y="5906"/>
                </a:cubicBezTo>
                <a:cubicBezTo>
                  <a:pt x="12600" y="6075"/>
                  <a:pt x="12769" y="6300"/>
                  <a:pt x="12881" y="6413"/>
                </a:cubicBezTo>
                <a:cubicBezTo>
                  <a:pt x="12994" y="6469"/>
                  <a:pt x="12656" y="6638"/>
                  <a:pt x="12600" y="6638"/>
                </a:cubicBezTo>
                <a:cubicBezTo>
                  <a:pt x="12375" y="6750"/>
                  <a:pt x="12206" y="6413"/>
                  <a:pt x="12150" y="6188"/>
                </a:cubicBezTo>
                <a:cubicBezTo>
                  <a:pt x="12094" y="6075"/>
                  <a:pt x="12094" y="5850"/>
                  <a:pt x="11925" y="5794"/>
                </a:cubicBezTo>
                <a:cubicBezTo>
                  <a:pt x="11813" y="5738"/>
                  <a:pt x="11588" y="5738"/>
                  <a:pt x="11531" y="5794"/>
                </a:cubicBezTo>
                <a:cubicBezTo>
                  <a:pt x="11419" y="5569"/>
                  <a:pt x="11138" y="5513"/>
                  <a:pt x="10913" y="5456"/>
                </a:cubicBezTo>
                <a:cubicBezTo>
                  <a:pt x="10631" y="5344"/>
                  <a:pt x="10406" y="5344"/>
                  <a:pt x="10125" y="5400"/>
                </a:cubicBezTo>
                <a:cubicBezTo>
                  <a:pt x="10181" y="5344"/>
                  <a:pt x="10069" y="4950"/>
                  <a:pt x="9844" y="5006"/>
                </a:cubicBezTo>
                <a:cubicBezTo>
                  <a:pt x="9900" y="4837"/>
                  <a:pt x="9900" y="4725"/>
                  <a:pt x="9900" y="4556"/>
                </a:cubicBezTo>
                <a:cubicBezTo>
                  <a:pt x="9956" y="4444"/>
                  <a:pt x="10013" y="4331"/>
                  <a:pt x="10069" y="4219"/>
                </a:cubicBezTo>
                <a:cubicBezTo>
                  <a:pt x="10125" y="4163"/>
                  <a:pt x="10406" y="3881"/>
                  <a:pt x="10294" y="3825"/>
                </a:cubicBezTo>
                <a:cubicBezTo>
                  <a:pt x="10575" y="3881"/>
                  <a:pt x="10856" y="3881"/>
                  <a:pt x="11025" y="3713"/>
                </a:cubicBezTo>
                <a:cubicBezTo>
                  <a:pt x="11138" y="3544"/>
                  <a:pt x="11194" y="3375"/>
                  <a:pt x="11362" y="3206"/>
                </a:cubicBezTo>
                <a:cubicBezTo>
                  <a:pt x="11531" y="2981"/>
                  <a:pt x="11756" y="3263"/>
                  <a:pt x="11925" y="3263"/>
                </a:cubicBezTo>
                <a:cubicBezTo>
                  <a:pt x="12206" y="3319"/>
                  <a:pt x="12206" y="2981"/>
                  <a:pt x="12038" y="2869"/>
                </a:cubicBezTo>
                <a:cubicBezTo>
                  <a:pt x="12262" y="2869"/>
                  <a:pt x="12094" y="2531"/>
                  <a:pt x="11981" y="2475"/>
                </a:cubicBezTo>
                <a:cubicBezTo>
                  <a:pt x="11869" y="2419"/>
                  <a:pt x="11362" y="2588"/>
                  <a:pt x="11644" y="2644"/>
                </a:cubicBezTo>
                <a:cubicBezTo>
                  <a:pt x="11588" y="2644"/>
                  <a:pt x="11250" y="3319"/>
                  <a:pt x="11025" y="2981"/>
                </a:cubicBezTo>
                <a:cubicBezTo>
                  <a:pt x="10969" y="2925"/>
                  <a:pt x="10969" y="2644"/>
                  <a:pt x="10856" y="2588"/>
                </a:cubicBezTo>
                <a:cubicBezTo>
                  <a:pt x="10688" y="2588"/>
                  <a:pt x="10631" y="2756"/>
                  <a:pt x="10575" y="2812"/>
                </a:cubicBezTo>
                <a:cubicBezTo>
                  <a:pt x="10688" y="2644"/>
                  <a:pt x="10181" y="2531"/>
                  <a:pt x="10125" y="2475"/>
                </a:cubicBezTo>
                <a:cubicBezTo>
                  <a:pt x="10294" y="2362"/>
                  <a:pt x="10125" y="2194"/>
                  <a:pt x="10013" y="2137"/>
                </a:cubicBezTo>
                <a:cubicBezTo>
                  <a:pt x="9900" y="2025"/>
                  <a:pt x="9506" y="1969"/>
                  <a:pt x="9450" y="2081"/>
                </a:cubicBezTo>
                <a:cubicBezTo>
                  <a:pt x="9169" y="2419"/>
                  <a:pt x="9731" y="2475"/>
                  <a:pt x="9844" y="2531"/>
                </a:cubicBezTo>
                <a:cubicBezTo>
                  <a:pt x="9900" y="2588"/>
                  <a:pt x="10069" y="2700"/>
                  <a:pt x="9956" y="2756"/>
                </a:cubicBezTo>
                <a:cubicBezTo>
                  <a:pt x="9900" y="2812"/>
                  <a:pt x="9619" y="2869"/>
                  <a:pt x="9619" y="2925"/>
                </a:cubicBezTo>
                <a:cubicBezTo>
                  <a:pt x="9506" y="3038"/>
                  <a:pt x="9675" y="3206"/>
                  <a:pt x="9562" y="3319"/>
                </a:cubicBezTo>
                <a:cubicBezTo>
                  <a:pt x="9450" y="3206"/>
                  <a:pt x="9450" y="2981"/>
                  <a:pt x="9338" y="2812"/>
                </a:cubicBezTo>
                <a:cubicBezTo>
                  <a:pt x="9450" y="2981"/>
                  <a:pt x="8831" y="2925"/>
                  <a:pt x="8831" y="2925"/>
                </a:cubicBezTo>
                <a:cubicBezTo>
                  <a:pt x="8662" y="2925"/>
                  <a:pt x="8325" y="3038"/>
                  <a:pt x="8156" y="2812"/>
                </a:cubicBezTo>
                <a:cubicBezTo>
                  <a:pt x="8100" y="2756"/>
                  <a:pt x="8100" y="2475"/>
                  <a:pt x="8213" y="2531"/>
                </a:cubicBezTo>
                <a:cubicBezTo>
                  <a:pt x="8100" y="2419"/>
                  <a:pt x="7988" y="2306"/>
                  <a:pt x="7931" y="2250"/>
                </a:cubicBezTo>
                <a:cubicBezTo>
                  <a:pt x="7425" y="2419"/>
                  <a:pt x="7031" y="2644"/>
                  <a:pt x="6581" y="2869"/>
                </a:cubicBezTo>
                <a:cubicBezTo>
                  <a:pt x="6638" y="2869"/>
                  <a:pt x="6694" y="2869"/>
                  <a:pt x="6750" y="2812"/>
                </a:cubicBezTo>
                <a:cubicBezTo>
                  <a:pt x="6863" y="2812"/>
                  <a:pt x="6975" y="2700"/>
                  <a:pt x="7088" y="2644"/>
                </a:cubicBezTo>
                <a:cubicBezTo>
                  <a:pt x="7200" y="2588"/>
                  <a:pt x="7538" y="2419"/>
                  <a:pt x="7650" y="2588"/>
                </a:cubicBezTo>
                <a:cubicBezTo>
                  <a:pt x="7706" y="2531"/>
                  <a:pt x="7706" y="2531"/>
                  <a:pt x="7763" y="2475"/>
                </a:cubicBezTo>
                <a:cubicBezTo>
                  <a:pt x="7819" y="2588"/>
                  <a:pt x="7931" y="2700"/>
                  <a:pt x="8044" y="2869"/>
                </a:cubicBezTo>
                <a:cubicBezTo>
                  <a:pt x="7931" y="2812"/>
                  <a:pt x="7706" y="2812"/>
                  <a:pt x="7594" y="2812"/>
                </a:cubicBezTo>
                <a:cubicBezTo>
                  <a:pt x="7481" y="2869"/>
                  <a:pt x="7313" y="2869"/>
                  <a:pt x="7313" y="2981"/>
                </a:cubicBezTo>
                <a:cubicBezTo>
                  <a:pt x="7313" y="3094"/>
                  <a:pt x="7369" y="3206"/>
                  <a:pt x="7369" y="3263"/>
                </a:cubicBezTo>
                <a:cubicBezTo>
                  <a:pt x="7200" y="3150"/>
                  <a:pt x="7031" y="2925"/>
                  <a:pt x="6806" y="2869"/>
                </a:cubicBezTo>
                <a:cubicBezTo>
                  <a:pt x="6694" y="2869"/>
                  <a:pt x="6581" y="2869"/>
                  <a:pt x="6469" y="2925"/>
                </a:cubicBezTo>
                <a:cubicBezTo>
                  <a:pt x="5119" y="3656"/>
                  <a:pt x="3994" y="4725"/>
                  <a:pt x="3150" y="6019"/>
                </a:cubicBezTo>
                <a:cubicBezTo>
                  <a:pt x="3206" y="6075"/>
                  <a:pt x="3263" y="6131"/>
                  <a:pt x="3319" y="6131"/>
                </a:cubicBezTo>
                <a:cubicBezTo>
                  <a:pt x="3488" y="6188"/>
                  <a:pt x="3319" y="6581"/>
                  <a:pt x="3600" y="6356"/>
                </a:cubicBezTo>
                <a:cubicBezTo>
                  <a:pt x="3713" y="6469"/>
                  <a:pt x="3713" y="6525"/>
                  <a:pt x="3656" y="6638"/>
                </a:cubicBezTo>
                <a:cubicBezTo>
                  <a:pt x="3656" y="6638"/>
                  <a:pt x="4219" y="6975"/>
                  <a:pt x="4275" y="7031"/>
                </a:cubicBezTo>
                <a:cubicBezTo>
                  <a:pt x="4388" y="7088"/>
                  <a:pt x="4500" y="7200"/>
                  <a:pt x="4556" y="7313"/>
                </a:cubicBezTo>
                <a:cubicBezTo>
                  <a:pt x="4613" y="7425"/>
                  <a:pt x="4500" y="7538"/>
                  <a:pt x="4444" y="7594"/>
                </a:cubicBezTo>
                <a:cubicBezTo>
                  <a:pt x="4388" y="7538"/>
                  <a:pt x="4219" y="7313"/>
                  <a:pt x="4163" y="7369"/>
                </a:cubicBezTo>
                <a:cubicBezTo>
                  <a:pt x="4106" y="7481"/>
                  <a:pt x="4163" y="7819"/>
                  <a:pt x="4331" y="7819"/>
                </a:cubicBezTo>
                <a:cubicBezTo>
                  <a:pt x="4106" y="7819"/>
                  <a:pt x="4219" y="8719"/>
                  <a:pt x="4163" y="8888"/>
                </a:cubicBezTo>
                <a:cubicBezTo>
                  <a:pt x="4163" y="8888"/>
                  <a:pt x="4163" y="8888"/>
                  <a:pt x="4163" y="8888"/>
                </a:cubicBezTo>
                <a:cubicBezTo>
                  <a:pt x="4106" y="9056"/>
                  <a:pt x="4275" y="9731"/>
                  <a:pt x="4556" y="9675"/>
                </a:cubicBezTo>
                <a:cubicBezTo>
                  <a:pt x="4388" y="9675"/>
                  <a:pt x="4894" y="10350"/>
                  <a:pt x="4950" y="10406"/>
                </a:cubicBezTo>
                <a:cubicBezTo>
                  <a:pt x="5119" y="10519"/>
                  <a:pt x="5344" y="10575"/>
                  <a:pt x="5456" y="10800"/>
                </a:cubicBezTo>
                <a:cubicBezTo>
                  <a:pt x="5625" y="10969"/>
                  <a:pt x="5625" y="11306"/>
                  <a:pt x="5794" y="11419"/>
                </a:cubicBezTo>
                <a:cubicBezTo>
                  <a:pt x="5738" y="11588"/>
                  <a:pt x="6075" y="11813"/>
                  <a:pt x="6075" y="12038"/>
                </a:cubicBezTo>
                <a:cubicBezTo>
                  <a:pt x="6075" y="12038"/>
                  <a:pt x="6019" y="12038"/>
                  <a:pt x="6019" y="12094"/>
                </a:cubicBezTo>
                <a:cubicBezTo>
                  <a:pt x="6075" y="12263"/>
                  <a:pt x="6356" y="12263"/>
                  <a:pt x="6469" y="12431"/>
                </a:cubicBezTo>
                <a:cubicBezTo>
                  <a:pt x="6525" y="12544"/>
                  <a:pt x="6469" y="12825"/>
                  <a:pt x="6638" y="12769"/>
                </a:cubicBezTo>
                <a:cubicBezTo>
                  <a:pt x="6638" y="12488"/>
                  <a:pt x="6469" y="12150"/>
                  <a:pt x="6300" y="11925"/>
                </a:cubicBezTo>
                <a:cubicBezTo>
                  <a:pt x="6188" y="11756"/>
                  <a:pt x="6131" y="11644"/>
                  <a:pt x="6075" y="11475"/>
                </a:cubicBezTo>
                <a:cubicBezTo>
                  <a:pt x="5963" y="11363"/>
                  <a:pt x="5963" y="11194"/>
                  <a:pt x="5906" y="11081"/>
                </a:cubicBezTo>
                <a:cubicBezTo>
                  <a:pt x="5963" y="11081"/>
                  <a:pt x="6300" y="11194"/>
                  <a:pt x="6244" y="11250"/>
                </a:cubicBezTo>
                <a:cubicBezTo>
                  <a:pt x="6131" y="11531"/>
                  <a:pt x="6694" y="12038"/>
                  <a:pt x="6863" y="12206"/>
                </a:cubicBezTo>
                <a:cubicBezTo>
                  <a:pt x="6919" y="12263"/>
                  <a:pt x="7200" y="12656"/>
                  <a:pt x="7031" y="12656"/>
                </a:cubicBezTo>
                <a:cubicBezTo>
                  <a:pt x="7256" y="12656"/>
                  <a:pt x="7481" y="12938"/>
                  <a:pt x="7594" y="13106"/>
                </a:cubicBezTo>
                <a:cubicBezTo>
                  <a:pt x="7706" y="13275"/>
                  <a:pt x="7650" y="13556"/>
                  <a:pt x="7763" y="13781"/>
                </a:cubicBezTo>
                <a:cubicBezTo>
                  <a:pt x="7819" y="14063"/>
                  <a:pt x="8213" y="14175"/>
                  <a:pt x="8438" y="14344"/>
                </a:cubicBezTo>
                <a:cubicBezTo>
                  <a:pt x="8662" y="14400"/>
                  <a:pt x="8831" y="14569"/>
                  <a:pt x="9000" y="14625"/>
                </a:cubicBezTo>
                <a:cubicBezTo>
                  <a:pt x="9338" y="14738"/>
                  <a:pt x="9394" y="14625"/>
                  <a:pt x="9619" y="14625"/>
                </a:cubicBezTo>
                <a:cubicBezTo>
                  <a:pt x="10013" y="14569"/>
                  <a:pt x="10069" y="14963"/>
                  <a:pt x="10350" y="15131"/>
                </a:cubicBezTo>
                <a:cubicBezTo>
                  <a:pt x="10519" y="15188"/>
                  <a:pt x="10913" y="15356"/>
                  <a:pt x="11138" y="15244"/>
                </a:cubicBezTo>
                <a:cubicBezTo>
                  <a:pt x="11025" y="15300"/>
                  <a:pt x="11419" y="15863"/>
                  <a:pt x="11475" y="15919"/>
                </a:cubicBezTo>
                <a:cubicBezTo>
                  <a:pt x="11588" y="16088"/>
                  <a:pt x="11813" y="16144"/>
                  <a:pt x="11981" y="16313"/>
                </a:cubicBezTo>
                <a:cubicBezTo>
                  <a:pt x="11981" y="16313"/>
                  <a:pt x="12038" y="16256"/>
                  <a:pt x="12038" y="16200"/>
                </a:cubicBezTo>
                <a:cubicBezTo>
                  <a:pt x="11981" y="16369"/>
                  <a:pt x="12262" y="16650"/>
                  <a:pt x="12431" y="16650"/>
                </a:cubicBezTo>
                <a:cubicBezTo>
                  <a:pt x="12544" y="16594"/>
                  <a:pt x="12600" y="16313"/>
                  <a:pt x="12600" y="16200"/>
                </a:cubicBezTo>
                <a:cubicBezTo>
                  <a:pt x="12319" y="16313"/>
                  <a:pt x="12094" y="16200"/>
                  <a:pt x="11925" y="15919"/>
                </a:cubicBezTo>
                <a:cubicBezTo>
                  <a:pt x="11869" y="15863"/>
                  <a:pt x="11644" y="15469"/>
                  <a:pt x="11869" y="15469"/>
                </a:cubicBezTo>
                <a:cubicBezTo>
                  <a:pt x="12150" y="15469"/>
                  <a:pt x="11925" y="15244"/>
                  <a:pt x="11925" y="15075"/>
                </a:cubicBezTo>
                <a:cubicBezTo>
                  <a:pt x="11869" y="14850"/>
                  <a:pt x="11700" y="14738"/>
                  <a:pt x="11588" y="14569"/>
                </a:cubicBezTo>
                <a:cubicBezTo>
                  <a:pt x="11531" y="14738"/>
                  <a:pt x="11250" y="14681"/>
                  <a:pt x="11138" y="14569"/>
                </a:cubicBezTo>
                <a:cubicBezTo>
                  <a:pt x="11138" y="14569"/>
                  <a:pt x="11081" y="14681"/>
                  <a:pt x="11081" y="14738"/>
                </a:cubicBezTo>
                <a:cubicBezTo>
                  <a:pt x="11025" y="14738"/>
                  <a:pt x="10969" y="14738"/>
                  <a:pt x="10913" y="14681"/>
                </a:cubicBezTo>
                <a:cubicBezTo>
                  <a:pt x="10913" y="14513"/>
                  <a:pt x="10913" y="14344"/>
                  <a:pt x="10969" y="14119"/>
                </a:cubicBezTo>
                <a:cubicBezTo>
                  <a:pt x="11025" y="13894"/>
                  <a:pt x="11531" y="13388"/>
                  <a:pt x="10913" y="13444"/>
                </a:cubicBezTo>
                <a:cubicBezTo>
                  <a:pt x="10688" y="13444"/>
                  <a:pt x="10575" y="13500"/>
                  <a:pt x="10519" y="13725"/>
                </a:cubicBezTo>
                <a:cubicBezTo>
                  <a:pt x="10462" y="13894"/>
                  <a:pt x="10462" y="14006"/>
                  <a:pt x="10294" y="14119"/>
                </a:cubicBezTo>
                <a:cubicBezTo>
                  <a:pt x="10181" y="14175"/>
                  <a:pt x="9731" y="14119"/>
                  <a:pt x="9619" y="14063"/>
                </a:cubicBezTo>
                <a:cubicBezTo>
                  <a:pt x="9338" y="13894"/>
                  <a:pt x="9169" y="13444"/>
                  <a:pt x="9169" y="13163"/>
                </a:cubicBezTo>
                <a:cubicBezTo>
                  <a:pt x="9169" y="12769"/>
                  <a:pt x="9338" y="12431"/>
                  <a:pt x="9169" y="12094"/>
                </a:cubicBezTo>
                <a:cubicBezTo>
                  <a:pt x="9225" y="11981"/>
                  <a:pt x="9338" y="11869"/>
                  <a:pt x="9450" y="11813"/>
                </a:cubicBezTo>
                <a:cubicBezTo>
                  <a:pt x="9506" y="11756"/>
                  <a:pt x="9619" y="11813"/>
                  <a:pt x="9675" y="11644"/>
                </a:cubicBezTo>
                <a:cubicBezTo>
                  <a:pt x="9619" y="11644"/>
                  <a:pt x="9562" y="11588"/>
                  <a:pt x="9562" y="11588"/>
                </a:cubicBezTo>
                <a:cubicBezTo>
                  <a:pt x="9731" y="11700"/>
                  <a:pt x="10125" y="11419"/>
                  <a:pt x="10350" y="11588"/>
                </a:cubicBezTo>
                <a:cubicBezTo>
                  <a:pt x="10462" y="11644"/>
                  <a:pt x="10575" y="11700"/>
                  <a:pt x="10631" y="11531"/>
                </a:cubicBezTo>
                <a:cubicBezTo>
                  <a:pt x="10631" y="11531"/>
                  <a:pt x="10519" y="11363"/>
                  <a:pt x="10575" y="11250"/>
                </a:cubicBezTo>
                <a:cubicBezTo>
                  <a:pt x="10631" y="11475"/>
                  <a:pt x="10800" y="11531"/>
                  <a:pt x="11025" y="11363"/>
                </a:cubicBezTo>
                <a:cubicBezTo>
                  <a:pt x="11081" y="11419"/>
                  <a:pt x="11306" y="11419"/>
                  <a:pt x="11475" y="11475"/>
                </a:cubicBezTo>
                <a:cubicBezTo>
                  <a:pt x="11644" y="11588"/>
                  <a:pt x="11644" y="11756"/>
                  <a:pt x="11869" y="11531"/>
                </a:cubicBezTo>
                <a:cubicBezTo>
                  <a:pt x="11981" y="11700"/>
                  <a:pt x="11981" y="11700"/>
                  <a:pt x="12038" y="11869"/>
                </a:cubicBezTo>
                <a:cubicBezTo>
                  <a:pt x="12038" y="12038"/>
                  <a:pt x="12150" y="12431"/>
                  <a:pt x="12262" y="12488"/>
                </a:cubicBezTo>
                <a:cubicBezTo>
                  <a:pt x="12600" y="12656"/>
                  <a:pt x="12488" y="12206"/>
                  <a:pt x="12488" y="12038"/>
                </a:cubicBezTo>
                <a:cubicBezTo>
                  <a:pt x="12488" y="11981"/>
                  <a:pt x="12488" y="11531"/>
                  <a:pt x="12431" y="11531"/>
                </a:cubicBezTo>
                <a:cubicBezTo>
                  <a:pt x="11981" y="11419"/>
                  <a:pt x="12150" y="11081"/>
                  <a:pt x="12431" y="10856"/>
                </a:cubicBezTo>
                <a:cubicBezTo>
                  <a:pt x="12488" y="10800"/>
                  <a:pt x="12769" y="10688"/>
                  <a:pt x="12938" y="10575"/>
                </a:cubicBezTo>
                <a:cubicBezTo>
                  <a:pt x="13050" y="10463"/>
                  <a:pt x="13219" y="10294"/>
                  <a:pt x="13163" y="10069"/>
                </a:cubicBezTo>
                <a:cubicBezTo>
                  <a:pt x="13219" y="10069"/>
                  <a:pt x="13275" y="10013"/>
                  <a:pt x="13275" y="9956"/>
                </a:cubicBezTo>
                <a:cubicBezTo>
                  <a:pt x="13275" y="9956"/>
                  <a:pt x="13106" y="9788"/>
                  <a:pt x="13050" y="9844"/>
                </a:cubicBezTo>
                <a:cubicBezTo>
                  <a:pt x="13163" y="9788"/>
                  <a:pt x="13163" y="9675"/>
                  <a:pt x="13106" y="9619"/>
                </a:cubicBezTo>
                <a:cubicBezTo>
                  <a:pt x="13219" y="9506"/>
                  <a:pt x="13163" y="9338"/>
                  <a:pt x="13275" y="9281"/>
                </a:cubicBezTo>
                <a:cubicBezTo>
                  <a:pt x="13444" y="9506"/>
                  <a:pt x="13781" y="9281"/>
                  <a:pt x="13613" y="9113"/>
                </a:cubicBezTo>
                <a:cubicBezTo>
                  <a:pt x="13725" y="8888"/>
                  <a:pt x="14063" y="9000"/>
                  <a:pt x="14175" y="8831"/>
                </a:cubicBezTo>
                <a:cubicBezTo>
                  <a:pt x="14344" y="8888"/>
                  <a:pt x="14231" y="8606"/>
                  <a:pt x="14344" y="8438"/>
                </a:cubicBezTo>
                <a:cubicBezTo>
                  <a:pt x="14400" y="8325"/>
                  <a:pt x="14569" y="8325"/>
                  <a:pt x="14738" y="8269"/>
                </a:cubicBezTo>
                <a:cubicBezTo>
                  <a:pt x="14738" y="8269"/>
                  <a:pt x="15075" y="8044"/>
                  <a:pt x="14963" y="8044"/>
                </a:cubicBezTo>
                <a:cubicBezTo>
                  <a:pt x="15188" y="8100"/>
                  <a:pt x="15694" y="7819"/>
                  <a:pt x="15300" y="7594"/>
                </a:cubicBezTo>
                <a:cubicBezTo>
                  <a:pt x="15356" y="7481"/>
                  <a:pt x="15188" y="7425"/>
                  <a:pt x="15075" y="7425"/>
                </a:cubicBezTo>
                <a:cubicBezTo>
                  <a:pt x="15131" y="7369"/>
                  <a:pt x="15300" y="7425"/>
                  <a:pt x="15356" y="7369"/>
                </a:cubicBezTo>
                <a:cubicBezTo>
                  <a:pt x="15525" y="7256"/>
                  <a:pt x="15413" y="7200"/>
                  <a:pt x="15244" y="7144"/>
                </a:cubicBezTo>
                <a:cubicBezTo>
                  <a:pt x="15075" y="7088"/>
                  <a:pt x="14794" y="7200"/>
                  <a:pt x="14681" y="7313"/>
                </a:cubicBezTo>
                <a:cubicBezTo>
                  <a:pt x="14569" y="7425"/>
                  <a:pt x="14456" y="7538"/>
                  <a:pt x="14344" y="7594"/>
                </a:cubicBezTo>
                <a:close/>
                <a:moveTo>
                  <a:pt x="17325" y="16988"/>
                </a:moveTo>
                <a:cubicBezTo>
                  <a:pt x="17213" y="16931"/>
                  <a:pt x="17044" y="16931"/>
                  <a:pt x="16931" y="16875"/>
                </a:cubicBezTo>
                <a:cubicBezTo>
                  <a:pt x="16819" y="16875"/>
                  <a:pt x="16763" y="16819"/>
                  <a:pt x="16594" y="16763"/>
                </a:cubicBezTo>
                <a:cubicBezTo>
                  <a:pt x="16650" y="16481"/>
                  <a:pt x="16313" y="16425"/>
                  <a:pt x="16144" y="16256"/>
                </a:cubicBezTo>
                <a:cubicBezTo>
                  <a:pt x="15975" y="16144"/>
                  <a:pt x="15863" y="15975"/>
                  <a:pt x="15581" y="16031"/>
                </a:cubicBezTo>
                <a:cubicBezTo>
                  <a:pt x="15525" y="16031"/>
                  <a:pt x="15244" y="16144"/>
                  <a:pt x="15300" y="16200"/>
                </a:cubicBezTo>
                <a:cubicBezTo>
                  <a:pt x="15131" y="16031"/>
                  <a:pt x="15075" y="15975"/>
                  <a:pt x="14794" y="15863"/>
                </a:cubicBezTo>
                <a:cubicBezTo>
                  <a:pt x="14569" y="15806"/>
                  <a:pt x="14456" y="15525"/>
                  <a:pt x="14231" y="15806"/>
                </a:cubicBezTo>
                <a:cubicBezTo>
                  <a:pt x="14119" y="15919"/>
                  <a:pt x="14175" y="16088"/>
                  <a:pt x="14119" y="16200"/>
                </a:cubicBezTo>
                <a:cubicBezTo>
                  <a:pt x="13894" y="16031"/>
                  <a:pt x="14288" y="15863"/>
                  <a:pt x="14119" y="15694"/>
                </a:cubicBezTo>
                <a:cubicBezTo>
                  <a:pt x="13950" y="15469"/>
                  <a:pt x="13669" y="15806"/>
                  <a:pt x="13500" y="15863"/>
                </a:cubicBezTo>
                <a:cubicBezTo>
                  <a:pt x="13444" y="15975"/>
                  <a:pt x="13331" y="15975"/>
                  <a:pt x="13275" y="16088"/>
                </a:cubicBezTo>
                <a:cubicBezTo>
                  <a:pt x="13219" y="16144"/>
                  <a:pt x="13163" y="16313"/>
                  <a:pt x="13106" y="16369"/>
                </a:cubicBezTo>
                <a:cubicBezTo>
                  <a:pt x="13106" y="16256"/>
                  <a:pt x="12825" y="16313"/>
                  <a:pt x="12825" y="16200"/>
                </a:cubicBezTo>
                <a:cubicBezTo>
                  <a:pt x="12881" y="16538"/>
                  <a:pt x="12881" y="16931"/>
                  <a:pt x="12938" y="17269"/>
                </a:cubicBezTo>
                <a:cubicBezTo>
                  <a:pt x="12994" y="17438"/>
                  <a:pt x="12938" y="17775"/>
                  <a:pt x="12769" y="17944"/>
                </a:cubicBezTo>
                <a:cubicBezTo>
                  <a:pt x="12600" y="18056"/>
                  <a:pt x="12431" y="18225"/>
                  <a:pt x="12375" y="18506"/>
                </a:cubicBezTo>
                <a:cubicBezTo>
                  <a:pt x="12375" y="18675"/>
                  <a:pt x="12375" y="18788"/>
                  <a:pt x="12544" y="18844"/>
                </a:cubicBezTo>
                <a:cubicBezTo>
                  <a:pt x="12544" y="19069"/>
                  <a:pt x="12319" y="19238"/>
                  <a:pt x="12319" y="19463"/>
                </a:cubicBezTo>
                <a:cubicBezTo>
                  <a:pt x="12319" y="19463"/>
                  <a:pt x="12375" y="19575"/>
                  <a:pt x="12375" y="19688"/>
                </a:cubicBezTo>
                <a:cubicBezTo>
                  <a:pt x="14288" y="19350"/>
                  <a:pt x="16031" y="18394"/>
                  <a:pt x="17325" y="16988"/>
                </a:cubicBezTo>
                <a:close/>
              </a:path>
            </a:pathLst>
          </a:custGeom>
          <a:solidFill>
            <a:srgbClr val="595758"/>
          </a:solidFill>
          <a:ln w="12700">
            <a:miter lim="400000"/>
          </a:ln>
        </p:spPr>
        <p:txBody>
          <a:bodyPr lIns="45718" tIns="45718" rIns="45718" bIns="45718"/>
          <a:lstStyle/>
          <a:p>
            <a:pPr>
              <a:defRPr sz="2500">
                <a:latin typeface="Arial"/>
                <a:ea typeface="Arial"/>
                <a:cs typeface="Arial"/>
                <a:sym typeface="Arial"/>
              </a:defRPr>
            </a:pPr>
          </a:p>
        </p:txBody>
      </p:sp>
      <p:sp>
        <p:nvSpPr>
          <p:cNvPr id="168" name="Shape 168"/>
          <p:cNvSpPr/>
          <p:nvPr/>
        </p:nvSpPr>
        <p:spPr>
          <a:xfrm>
            <a:off x="5310601" y="3658660"/>
            <a:ext cx="532674" cy="399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0"/>
                  <a:pt x="0" y="0"/>
                  <a:pt x="0" y="0"/>
                </a:cubicBezTo>
                <a:cubicBezTo>
                  <a:pt x="1385" y="0"/>
                  <a:pt x="1385" y="0"/>
                  <a:pt x="1385" y="0"/>
                </a:cubicBezTo>
                <a:cubicBezTo>
                  <a:pt x="1385" y="19738"/>
                  <a:pt x="1385" y="19738"/>
                  <a:pt x="1385" y="19738"/>
                </a:cubicBezTo>
                <a:cubicBezTo>
                  <a:pt x="21600" y="19738"/>
                  <a:pt x="21600" y="19738"/>
                  <a:pt x="21600" y="19738"/>
                </a:cubicBezTo>
                <a:lnTo>
                  <a:pt x="21600" y="21600"/>
                </a:lnTo>
                <a:close/>
                <a:moveTo>
                  <a:pt x="20215" y="8193"/>
                </a:moveTo>
                <a:cubicBezTo>
                  <a:pt x="20215" y="8566"/>
                  <a:pt x="19662" y="8938"/>
                  <a:pt x="19662" y="8566"/>
                </a:cubicBezTo>
                <a:cubicBezTo>
                  <a:pt x="18277" y="6703"/>
                  <a:pt x="18277" y="6703"/>
                  <a:pt x="18277" y="6703"/>
                </a:cubicBezTo>
                <a:cubicBezTo>
                  <a:pt x="11631" y="15641"/>
                  <a:pt x="11631" y="15641"/>
                  <a:pt x="11631" y="15641"/>
                </a:cubicBezTo>
                <a:cubicBezTo>
                  <a:pt x="11354" y="16014"/>
                  <a:pt x="11354" y="16014"/>
                  <a:pt x="11077" y="15641"/>
                </a:cubicBezTo>
                <a:cubicBezTo>
                  <a:pt x="8585" y="12662"/>
                  <a:pt x="8585" y="12662"/>
                  <a:pt x="8585" y="12662"/>
                </a:cubicBezTo>
                <a:cubicBezTo>
                  <a:pt x="4431" y="18248"/>
                  <a:pt x="4431" y="18248"/>
                  <a:pt x="4431" y="18248"/>
                </a:cubicBezTo>
                <a:cubicBezTo>
                  <a:pt x="2215" y="15641"/>
                  <a:pt x="2215" y="15641"/>
                  <a:pt x="2215" y="15641"/>
                </a:cubicBezTo>
                <a:cubicBezTo>
                  <a:pt x="8308" y="7448"/>
                  <a:pt x="8308" y="7448"/>
                  <a:pt x="8308" y="7448"/>
                </a:cubicBezTo>
                <a:cubicBezTo>
                  <a:pt x="8585" y="7076"/>
                  <a:pt x="8862" y="7076"/>
                  <a:pt x="8862" y="7448"/>
                </a:cubicBezTo>
                <a:cubicBezTo>
                  <a:pt x="11354" y="10800"/>
                  <a:pt x="11354" y="10800"/>
                  <a:pt x="11354" y="10800"/>
                </a:cubicBezTo>
                <a:cubicBezTo>
                  <a:pt x="16338" y="4097"/>
                  <a:pt x="16338" y="4097"/>
                  <a:pt x="16338" y="4097"/>
                </a:cubicBezTo>
                <a:cubicBezTo>
                  <a:pt x="14954" y="2234"/>
                  <a:pt x="14954" y="2234"/>
                  <a:pt x="14954" y="2234"/>
                </a:cubicBezTo>
                <a:cubicBezTo>
                  <a:pt x="14677" y="2234"/>
                  <a:pt x="14954" y="1490"/>
                  <a:pt x="15231" y="1490"/>
                </a:cubicBezTo>
                <a:cubicBezTo>
                  <a:pt x="19662" y="1490"/>
                  <a:pt x="19662" y="1490"/>
                  <a:pt x="19662" y="1490"/>
                </a:cubicBezTo>
                <a:cubicBezTo>
                  <a:pt x="19938" y="1490"/>
                  <a:pt x="20215" y="1862"/>
                  <a:pt x="20215" y="2234"/>
                </a:cubicBezTo>
                <a:lnTo>
                  <a:pt x="20215" y="8193"/>
                </a:lnTo>
                <a:close/>
              </a:path>
            </a:pathLst>
          </a:custGeom>
          <a:solidFill>
            <a:srgbClr val="595758"/>
          </a:solidFill>
          <a:ln w="12700">
            <a:miter lim="400000"/>
          </a:ln>
        </p:spPr>
        <p:txBody>
          <a:bodyPr lIns="45718" tIns="45718" rIns="45718" bIns="45718"/>
          <a:lstStyle/>
          <a:p>
            <a:pPr>
              <a:defRPr sz="2500">
                <a:latin typeface="Arial"/>
                <a:ea typeface="Arial"/>
                <a:cs typeface="Arial"/>
                <a:sym typeface="Arial"/>
              </a:defRPr>
            </a:pPr>
          </a:p>
        </p:txBody>
      </p:sp>
      <p:sp>
        <p:nvSpPr>
          <p:cNvPr id="169" name="Shape 169"/>
          <p:cNvSpPr/>
          <p:nvPr/>
        </p:nvSpPr>
        <p:spPr>
          <a:xfrm>
            <a:off x="6576603" y="4161578"/>
            <a:ext cx="476738" cy="480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518"/>
                  <a:pt x="16835" y="21600"/>
                  <a:pt x="10800" y="21600"/>
                </a:cubicBezTo>
                <a:cubicBezTo>
                  <a:pt x="4765" y="21600"/>
                  <a:pt x="0" y="16518"/>
                  <a:pt x="0" y="10800"/>
                </a:cubicBezTo>
                <a:cubicBezTo>
                  <a:pt x="0" y="4765"/>
                  <a:pt x="4765" y="0"/>
                  <a:pt x="10800" y="0"/>
                </a:cubicBezTo>
                <a:cubicBezTo>
                  <a:pt x="16835" y="0"/>
                  <a:pt x="21600" y="4765"/>
                  <a:pt x="21600" y="10800"/>
                </a:cubicBezTo>
                <a:close/>
                <a:moveTo>
                  <a:pt x="4765" y="12706"/>
                </a:moveTo>
                <a:cubicBezTo>
                  <a:pt x="4765" y="12071"/>
                  <a:pt x="4447" y="11435"/>
                  <a:pt x="4447" y="10800"/>
                </a:cubicBezTo>
                <a:cubicBezTo>
                  <a:pt x="4447" y="9847"/>
                  <a:pt x="4765" y="9212"/>
                  <a:pt x="4765" y="8576"/>
                </a:cubicBezTo>
                <a:cubicBezTo>
                  <a:pt x="2541" y="6353"/>
                  <a:pt x="2541" y="6353"/>
                  <a:pt x="2541" y="6353"/>
                </a:cubicBezTo>
                <a:cubicBezTo>
                  <a:pt x="1906" y="7624"/>
                  <a:pt x="1588" y="9212"/>
                  <a:pt x="1588" y="10800"/>
                </a:cubicBezTo>
                <a:cubicBezTo>
                  <a:pt x="1588" y="12388"/>
                  <a:pt x="1906" y="13659"/>
                  <a:pt x="2541" y="14929"/>
                </a:cubicBezTo>
                <a:lnTo>
                  <a:pt x="4765" y="12706"/>
                </a:lnTo>
                <a:close/>
                <a:moveTo>
                  <a:pt x="15247" y="10800"/>
                </a:moveTo>
                <a:cubicBezTo>
                  <a:pt x="15247" y="8259"/>
                  <a:pt x="13341" y="6035"/>
                  <a:pt x="10800" y="6035"/>
                </a:cubicBezTo>
                <a:cubicBezTo>
                  <a:pt x="8259" y="6035"/>
                  <a:pt x="6035" y="8259"/>
                  <a:pt x="6035" y="10800"/>
                </a:cubicBezTo>
                <a:cubicBezTo>
                  <a:pt x="6035" y="13341"/>
                  <a:pt x="8259" y="15247"/>
                  <a:pt x="10800" y="15247"/>
                </a:cubicBezTo>
                <a:cubicBezTo>
                  <a:pt x="13341" y="15247"/>
                  <a:pt x="15247" y="13341"/>
                  <a:pt x="15247" y="10800"/>
                </a:cubicBezTo>
                <a:close/>
                <a:moveTo>
                  <a:pt x="6353" y="2541"/>
                </a:moveTo>
                <a:cubicBezTo>
                  <a:pt x="8576" y="4765"/>
                  <a:pt x="8576" y="4765"/>
                  <a:pt x="8576" y="4765"/>
                </a:cubicBezTo>
                <a:cubicBezTo>
                  <a:pt x="9212" y="4765"/>
                  <a:pt x="10165" y="4447"/>
                  <a:pt x="10800" y="4447"/>
                </a:cubicBezTo>
                <a:cubicBezTo>
                  <a:pt x="11435" y="4447"/>
                  <a:pt x="12071" y="4765"/>
                  <a:pt x="12706" y="4765"/>
                </a:cubicBezTo>
                <a:cubicBezTo>
                  <a:pt x="14929" y="2541"/>
                  <a:pt x="14929" y="2541"/>
                  <a:pt x="14929" y="2541"/>
                </a:cubicBezTo>
                <a:cubicBezTo>
                  <a:pt x="13659" y="1906"/>
                  <a:pt x="12388" y="1588"/>
                  <a:pt x="10800" y="1588"/>
                </a:cubicBezTo>
                <a:cubicBezTo>
                  <a:pt x="9212" y="1588"/>
                  <a:pt x="7624" y="1906"/>
                  <a:pt x="6353" y="2541"/>
                </a:cubicBezTo>
                <a:close/>
                <a:moveTo>
                  <a:pt x="14929" y="18741"/>
                </a:moveTo>
                <a:cubicBezTo>
                  <a:pt x="12706" y="16518"/>
                  <a:pt x="12706" y="16518"/>
                  <a:pt x="12706" y="16518"/>
                </a:cubicBezTo>
                <a:cubicBezTo>
                  <a:pt x="12071" y="16835"/>
                  <a:pt x="11435" y="16835"/>
                  <a:pt x="10800" y="16835"/>
                </a:cubicBezTo>
                <a:cubicBezTo>
                  <a:pt x="10165" y="16835"/>
                  <a:pt x="9212" y="16835"/>
                  <a:pt x="8576" y="16518"/>
                </a:cubicBezTo>
                <a:cubicBezTo>
                  <a:pt x="6353" y="18741"/>
                  <a:pt x="6353" y="18741"/>
                  <a:pt x="6353" y="18741"/>
                </a:cubicBezTo>
                <a:cubicBezTo>
                  <a:pt x="7624" y="19694"/>
                  <a:pt x="9212" y="20012"/>
                  <a:pt x="10800" y="20012"/>
                </a:cubicBezTo>
                <a:cubicBezTo>
                  <a:pt x="12388" y="20012"/>
                  <a:pt x="13659" y="19694"/>
                  <a:pt x="14929" y="18741"/>
                </a:cubicBezTo>
                <a:close/>
                <a:moveTo>
                  <a:pt x="19059" y="14929"/>
                </a:moveTo>
                <a:cubicBezTo>
                  <a:pt x="19694" y="13659"/>
                  <a:pt x="20012" y="12388"/>
                  <a:pt x="20012" y="10800"/>
                </a:cubicBezTo>
                <a:cubicBezTo>
                  <a:pt x="20012" y="9212"/>
                  <a:pt x="19694" y="7624"/>
                  <a:pt x="19059" y="6353"/>
                </a:cubicBezTo>
                <a:cubicBezTo>
                  <a:pt x="16518" y="8576"/>
                  <a:pt x="16518" y="8576"/>
                  <a:pt x="16518" y="8576"/>
                </a:cubicBezTo>
                <a:cubicBezTo>
                  <a:pt x="16835" y="9212"/>
                  <a:pt x="16835" y="10165"/>
                  <a:pt x="16835" y="10800"/>
                </a:cubicBezTo>
                <a:cubicBezTo>
                  <a:pt x="16835" y="11435"/>
                  <a:pt x="16835" y="12071"/>
                  <a:pt x="16518" y="12706"/>
                </a:cubicBezTo>
                <a:lnTo>
                  <a:pt x="19059" y="14929"/>
                </a:lnTo>
                <a:close/>
              </a:path>
            </a:pathLst>
          </a:custGeom>
          <a:solidFill>
            <a:srgbClr val="00B6EC"/>
          </a:solidFill>
          <a:ln w="12700">
            <a:miter lim="400000"/>
          </a:ln>
        </p:spPr>
        <p:txBody>
          <a:bodyPr lIns="45718" tIns="45718" rIns="45718" bIns="45718"/>
          <a:lstStyle/>
          <a:p>
            <a:pPr>
              <a:defRPr sz="2500">
                <a:latin typeface="Arial"/>
                <a:ea typeface="Arial"/>
                <a:cs typeface="Arial"/>
                <a:sym typeface="Arial"/>
              </a:defRPr>
            </a:pPr>
          </a:p>
        </p:txBody>
      </p:sp>
      <p:sp>
        <p:nvSpPr>
          <p:cNvPr id="170" name="Shape 170"/>
          <p:cNvSpPr/>
          <p:nvPr/>
        </p:nvSpPr>
        <p:spPr>
          <a:xfrm>
            <a:off x="6527799" y="2694307"/>
            <a:ext cx="426500" cy="3995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00B6EC"/>
          </a:solidFill>
          <a:ln w="12700">
            <a:miter lim="400000"/>
          </a:ln>
        </p:spPr>
        <p:txBody>
          <a:bodyPr lIns="45718" tIns="45718" rIns="45718" bIns="45718"/>
          <a:lstStyle/>
          <a:p>
            <a:pPr>
              <a:defRPr sz="2500">
                <a:latin typeface="Arial"/>
                <a:ea typeface="Arial"/>
                <a:cs typeface="Arial"/>
                <a:sym typeface="Arial"/>
              </a:defRPr>
            </a:pPr>
          </a:p>
        </p:txBody>
      </p:sp>
      <p:sp>
        <p:nvSpPr>
          <p:cNvPr id="171" name="Shape 171"/>
          <p:cNvSpPr/>
          <p:nvPr/>
        </p:nvSpPr>
        <p:spPr>
          <a:xfrm>
            <a:off x="9344448" y="1791092"/>
            <a:ext cx="1098545"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181717"/>
                </a:solidFill>
                <a:latin typeface="Arial"/>
                <a:ea typeface="Arial"/>
                <a:cs typeface="Arial"/>
                <a:sym typeface="Arial"/>
              </a:defRPr>
            </a:lvl1pPr>
          </a:lstStyle>
          <a:p>
            <a:pPr/>
            <a:r>
              <a:t>传统企业</a:t>
            </a:r>
          </a:p>
        </p:txBody>
      </p:sp>
      <p:sp>
        <p:nvSpPr>
          <p:cNvPr id="172" name="Shape 172"/>
          <p:cNvSpPr/>
          <p:nvPr/>
        </p:nvSpPr>
        <p:spPr>
          <a:xfrm>
            <a:off x="9344659" y="2160270"/>
            <a:ext cx="2287274" cy="1005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30000"/>
              </a:lnSpc>
              <a:defRPr sz="1400">
                <a:latin typeface="Arial"/>
                <a:ea typeface="Arial"/>
                <a:cs typeface="Arial"/>
                <a:sym typeface="Arial"/>
              </a:defRPr>
            </a:pPr>
            <a:r>
              <a:t>国有企业：电力</a:t>
            </a:r>
          </a:p>
          <a:p>
            <a:pPr>
              <a:lnSpc>
                <a:spcPct val="130000"/>
              </a:lnSpc>
              <a:defRPr sz="1400">
                <a:latin typeface="Arial"/>
                <a:ea typeface="Arial"/>
                <a:cs typeface="Arial"/>
                <a:sym typeface="Arial"/>
              </a:defRPr>
            </a:pPr>
            <a:r>
              <a:t>民营企业</a:t>
            </a:r>
          </a:p>
          <a:p>
            <a:pPr>
              <a:lnSpc>
                <a:spcPct val="130000"/>
              </a:lnSpc>
              <a:defRPr sz="1400">
                <a:latin typeface="Arial"/>
                <a:ea typeface="Arial"/>
                <a:cs typeface="Arial"/>
                <a:sym typeface="Arial"/>
              </a:defRPr>
            </a:pPr>
            <a:r>
              <a:t>军工企业</a:t>
            </a:r>
          </a:p>
        </p:txBody>
      </p:sp>
      <p:sp>
        <p:nvSpPr>
          <p:cNvPr id="173" name="Shape 173"/>
          <p:cNvSpPr/>
          <p:nvPr/>
        </p:nvSpPr>
        <p:spPr>
          <a:xfrm>
            <a:off x="9344448" y="3689105"/>
            <a:ext cx="1098545"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181717"/>
                </a:solidFill>
                <a:latin typeface="Arial"/>
                <a:ea typeface="Arial"/>
                <a:cs typeface="Arial"/>
                <a:sym typeface="Arial"/>
              </a:defRPr>
            </a:lvl1pPr>
          </a:lstStyle>
          <a:p>
            <a:pPr/>
            <a:r>
              <a:t>政府机构</a:t>
            </a:r>
          </a:p>
        </p:txBody>
      </p:sp>
      <p:sp>
        <p:nvSpPr>
          <p:cNvPr id="174" name="Shape 174"/>
          <p:cNvSpPr/>
          <p:nvPr/>
        </p:nvSpPr>
        <p:spPr>
          <a:xfrm>
            <a:off x="9344659" y="4058284"/>
            <a:ext cx="2287274" cy="1005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30000"/>
              </a:lnSpc>
              <a:defRPr sz="1400">
                <a:latin typeface="Arial"/>
                <a:ea typeface="Arial"/>
                <a:cs typeface="Arial"/>
                <a:sym typeface="Arial"/>
              </a:defRPr>
            </a:pPr>
            <a:r>
              <a:t>关键信息基础设施</a:t>
            </a:r>
            <a:endParaRPr>
              <a:latin typeface="Microsoft YaHei"/>
              <a:ea typeface="Microsoft YaHei"/>
              <a:cs typeface="Microsoft YaHei"/>
              <a:sym typeface="Microsoft YaHei"/>
            </a:endParaRPr>
          </a:p>
          <a:p>
            <a:pPr>
              <a:lnSpc>
                <a:spcPct val="130000"/>
              </a:lnSpc>
              <a:defRPr sz="1400">
                <a:latin typeface="Arial"/>
                <a:ea typeface="Arial"/>
                <a:cs typeface="Arial"/>
                <a:sym typeface="Arial"/>
              </a:defRPr>
            </a:pPr>
            <a:r>
              <a:t>业务平台</a:t>
            </a:r>
          </a:p>
          <a:p>
            <a:pPr>
              <a:lnSpc>
                <a:spcPct val="130000"/>
              </a:lnSpc>
              <a:defRPr sz="1400">
                <a:latin typeface="Arial"/>
                <a:ea typeface="Arial"/>
                <a:cs typeface="Arial"/>
                <a:sym typeface="Arial"/>
              </a:defRPr>
            </a:pPr>
            <a:r>
              <a:t>政府门户</a:t>
            </a:r>
          </a:p>
        </p:txBody>
      </p:sp>
      <p:sp>
        <p:nvSpPr>
          <p:cNvPr id="175" name="Shape 175"/>
          <p:cNvSpPr/>
          <p:nvPr/>
        </p:nvSpPr>
        <p:spPr>
          <a:xfrm>
            <a:off x="2537468" y="4272672"/>
            <a:ext cx="1098542"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a:solidFill>
                  <a:srgbClr val="181717"/>
                </a:solidFill>
                <a:latin typeface="Arial"/>
                <a:ea typeface="Arial"/>
                <a:cs typeface="Arial"/>
                <a:sym typeface="Arial"/>
              </a:defRPr>
            </a:lvl1pPr>
          </a:lstStyle>
          <a:p>
            <a:pPr/>
            <a:r>
              <a:t>通信行业</a:t>
            </a:r>
          </a:p>
        </p:txBody>
      </p:sp>
      <p:sp>
        <p:nvSpPr>
          <p:cNvPr id="176" name="Shape 176"/>
          <p:cNvSpPr/>
          <p:nvPr/>
        </p:nvSpPr>
        <p:spPr>
          <a:xfrm>
            <a:off x="1348738" y="4641848"/>
            <a:ext cx="2287274" cy="1005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lnSpc>
                <a:spcPct val="130000"/>
              </a:lnSpc>
              <a:defRPr sz="1400">
                <a:latin typeface="Arial"/>
                <a:ea typeface="Arial"/>
                <a:cs typeface="Arial"/>
                <a:sym typeface="Arial"/>
              </a:defRPr>
            </a:pPr>
            <a:r>
              <a:t>运营商</a:t>
            </a:r>
          </a:p>
          <a:p>
            <a:pPr algn="r">
              <a:lnSpc>
                <a:spcPct val="130000"/>
              </a:lnSpc>
              <a:defRPr sz="1400">
                <a:latin typeface="Arial"/>
                <a:ea typeface="Arial"/>
                <a:cs typeface="Arial"/>
                <a:sym typeface="Arial"/>
              </a:defRPr>
            </a:pPr>
            <a:r>
              <a:t>通信设备商</a:t>
            </a:r>
          </a:p>
          <a:p>
            <a:pPr algn="r">
              <a:lnSpc>
                <a:spcPct val="130000"/>
              </a:lnSpc>
              <a:defRPr sz="1400">
                <a:latin typeface="Arial"/>
                <a:ea typeface="Arial"/>
                <a:cs typeface="Arial"/>
                <a:sym typeface="Arial"/>
              </a:defRPr>
            </a:pPr>
            <a:r>
              <a:t>通信第三方厂商</a:t>
            </a:r>
          </a:p>
        </p:txBody>
      </p:sp>
      <p:sp>
        <p:nvSpPr>
          <p:cNvPr id="177" name="Shape 177"/>
          <p:cNvSpPr/>
          <p:nvPr/>
        </p:nvSpPr>
        <p:spPr>
          <a:xfrm>
            <a:off x="1792614" y="2724542"/>
            <a:ext cx="1098545"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a:solidFill>
                  <a:srgbClr val="181717"/>
                </a:solidFill>
                <a:latin typeface="Arial"/>
                <a:ea typeface="Arial"/>
                <a:cs typeface="Arial"/>
                <a:sym typeface="Arial"/>
              </a:defRPr>
            </a:lvl1pPr>
          </a:lstStyle>
          <a:p>
            <a:pPr/>
            <a:r>
              <a:t>金融企业</a:t>
            </a:r>
          </a:p>
        </p:txBody>
      </p:sp>
      <p:sp>
        <p:nvSpPr>
          <p:cNvPr id="178" name="Shape 178"/>
          <p:cNvSpPr/>
          <p:nvPr/>
        </p:nvSpPr>
        <p:spPr>
          <a:xfrm>
            <a:off x="603884" y="3093720"/>
            <a:ext cx="2287274" cy="9380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lnSpc>
                <a:spcPct val="130000"/>
              </a:lnSpc>
              <a:defRPr sz="1400">
                <a:latin typeface="Arial"/>
                <a:ea typeface="Arial"/>
                <a:cs typeface="Arial"/>
                <a:sym typeface="Arial"/>
              </a:defRPr>
            </a:pPr>
            <a:r>
              <a:t>银行</a:t>
            </a:r>
          </a:p>
          <a:p>
            <a:pPr algn="r">
              <a:lnSpc>
                <a:spcPct val="130000"/>
              </a:lnSpc>
              <a:defRPr sz="1400">
                <a:latin typeface="Arial"/>
                <a:ea typeface="Arial"/>
                <a:cs typeface="Arial"/>
                <a:sym typeface="Arial"/>
              </a:defRPr>
            </a:pPr>
            <a:r>
              <a:t>P2P</a:t>
            </a:r>
          </a:p>
          <a:p>
            <a:pPr algn="r">
              <a:lnSpc>
                <a:spcPct val="130000"/>
              </a:lnSpc>
              <a:defRPr sz="1400">
                <a:latin typeface="Arial"/>
                <a:ea typeface="Arial"/>
                <a:cs typeface="Arial"/>
                <a:sym typeface="Arial"/>
              </a:defRPr>
            </a:pPr>
            <a:r>
              <a:t>证劵</a:t>
            </a:r>
          </a:p>
        </p:txBody>
      </p:sp>
      <p:sp>
        <p:nvSpPr>
          <p:cNvPr id="179" name="Shape 179"/>
          <p:cNvSpPr/>
          <p:nvPr/>
        </p:nvSpPr>
        <p:spPr>
          <a:xfrm>
            <a:off x="3976463" y="907170"/>
            <a:ext cx="1786161"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a:solidFill>
                  <a:srgbClr val="181717"/>
                </a:solidFill>
                <a:latin typeface="Arial"/>
                <a:ea typeface="Arial"/>
                <a:cs typeface="Arial"/>
                <a:sym typeface="Arial"/>
              </a:defRPr>
            </a:lvl1pPr>
          </a:lstStyle>
          <a:p>
            <a:pPr/>
            <a:r>
              <a:t>互联网企业</a:t>
            </a:r>
          </a:p>
        </p:txBody>
      </p:sp>
      <p:sp>
        <p:nvSpPr>
          <p:cNvPr id="180" name="Shape 180"/>
          <p:cNvSpPr/>
          <p:nvPr/>
        </p:nvSpPr>
        <p:spPr>
          <a:xfrm>
            <a:off x="3475354" y="1276349"/>
            <a:ext cx="2287274" cy="11438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lnSpc>
                <a:spcPct val="130000"/>
              </a:lnSpc>
              <a:defRPr sz="1400">
                <a:latin typeface="Arial"/>
                <a:ea typeface="Arial"/>
                <a:cs typeface="Arial"/>
                <a:sym typeface="Arial"/>
              </a:defRPr>
            </a:pPr>
            <a:r>
              <a:t>独角兽</a:t>
            </a:r>
          </a:p>
          <a:p>
            <a:pPr algn="r">
              <a:lnSpc>
                <a:spcPct val="130000"/>
              </a:lnSpc>
              <a:defRPr sz="1400">
                <a:latin typeface="Arial"/>
                <a:ea typeface="Arial"/>
                <a:cs typeface="Arial"/>
                <a:sym typeface="Arial"/>
              </a:defRPr>
            </a:pPr>
            <a:r>
              <a:t>B2X</a:t>
            </a:r>
          </a:p>
          <a:p>
            <a:pPr algn="r">
              <a:lnSpc>
                <a:spcPct val="130000"/>
              </a:lnSpc>
              <a:defRPr sz="1400">
                <a:latin typeface="Arial"/>
                <a:ea typeface="Arial"/>
                <a:cs typeface="Arial"/>
                <a:sym typeface="Arial"/>
              </a:defRPr>
            </a:pPr>
            <a:r>
              <a:t>C2X</a:t>
            </a:r>
          </a:p>
          <a:p>
            <a:pPr algn="r">
              <a:lnSpc>
                <a:spcPct val="130000"/>
              </a:lnSpc>
              <a:defRPr sz="1400">
                <a:latin typeface="Arial"/>
                <a:ea typeface="Arial"/>
                <a:cs typeface="Arial"/>
                <a:sym typeface="Arial"/>
              </a:defRPr>
            </a:pPr>
            <a:r>
              <a:t>O2O</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5"/>
                                        </p:tgtEl>
                                        <p:attrNameLst>
                                          <p:attrName>style.visibility</p:attrName>
                                        </p:attrNameLst>
                                      </p:cBhvr>
                                      <p:to>
                                        <p:strVal val="visible"/>
                                      </p:to>
                                    </p:set>
                                    <p:animEffect filter="dissolve" transition="in">
                                      <p:cBhvr>
                                        <p:cTn id="7" dur="500"/>
                                        <p:tgtEl>
                                          <p:spTgt spid="165"/>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66"/>
                                        </p:tgtEl>
                                        <p:attrNameLst>
                                          <p:attrName>style.visibility</p:attrName>
                                        </p:attrNameLst>
                                      </p:cBhvr>
                                      <p:to>
                                        <p:strVal val="visible"/>
                                      </p:to>
                                    </p:set>
                                    <p:animEffect filter="dissolve" transition="in">
                                      <p:cBhvr>
                                        <p:cTn id="11" dur="500"/>
                                        <p:tgtEl>
                                          <p:spTgt spid="166"/>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164"/>
                                        </p:tgtEl>
                                        <p:attrNameLst>
                                          <p:attrName>style.visibility</p:attrName>
                                        </p:attrNameLst>
                                      </p:cBhvr>
                                      <p:to>
                                        <p:strVal val="visible"/>
                                      </p:to>
                                    </p:set>
                                    <p:animEffect filter="dissolve" transition="in">
                                      <p:cBhvr>
                                        <p:cTn id="15" dur="500"/>
                                        <p:tgtEl>
                                          <p:spTgt spid="164"/>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169"/>
                                        </p:tgtEl>
                                        <p:attrNameLst>
                                          <p:attrName>style.visibility</p:attrName>
                                        </p:attrNameLst>
                                      </p:cBhvr>
                                      <p:to>
                                        <p:strVal val="visible"/>
                                      </p:to>
                                    </p:set>
                                    <p:animEffect filter="dissolve" transition="in">
                                      <p:cBhvr>
                                        <p:cTn id="19" dur="500"/>
                                        <p:tgtEl>
                                          <p:spTgt spid="169"/>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163"/>
                                        </p:tgtEl>
                                        <p:attrNameLst>
                                          <p:attrName>style.visibility</p:attrName>
                                        </p:attrNameLst>
                                      </p:cBhvr>
                                      <p:to>
                                        <p:strVal val="visible"/>
                                      </p:to>
                                    </p:set>
                                    <p:animEffect filter="dissolve" transition="in">
                                      <p:cBhvr>
                                        <p:cTn id="23" dur="500"/>
                                        <p:tgtEl>
                                          <p:spTgt spid="163"/>
                                        </p:tgtEl>
                                      </p:cBhvr>
                                    </p:animEffect>
                                  </p:childTnLst>
                                </p:cTn>
                              </p:par>
                            </p:childTnLst>
                          </p:cTn>
                        </p:par>
                        <p:par>
                          <p:cTn id="24" fill="hold">
                            <p:stCondLst>
                              <p:cond delay="2500"/>
                            </p:stCondLst>
                            <p:childTnLst>
                              <p:par>
                                <p:cTn id="25" presetClass="entr" nodeType="afterEffect" presetID="9" grpId="6" fill="hold">
                                  <p:stCondLst>
                                    <p:cond delay="0"/>
                                  </p:stCondLst>
                                  <p:iterate type="el" backwards="0">
                                    <p:tmAbs val="0"/>
                                  </p:iterate>
                                  <p:childTnLst>
                                    <p:set>
                                      <p:cBhvr>
                                        <p:cTn id="26" fill="hold"/>
                                        <p:tgtEl>
                                          <p:spTgt spid="168"/>
                                        </p:tgtEl>
                                        <p:attrNameLst>
                                          <p:attrName>style.visibility</p:attrName>
                                        </p:attrNameLst>
                                      </p:cBhvr>
                                      <p:to>
                                        <p:strVal val="visible"/>
                                      </p:to>
                                    </p:set>
                                    <p:animEffect filter="dissolve" transition="in">
                                      <p:cBhvr>
                                        <p:cTn id="27" dur="500"/>
                                        <p:tgtEl>
                                          <p:spTgt spid="168"/>
                                        </p:tgtEl>
                                      </p:cBhvr>
                                    </p:animEffect>
                                  </p:childTnLst>
                                </p:cTn>
                              </p:par>
                            </p:childTnLst>
                          </p:cTn>
                        </p:par>
                        <p:par>
                          <p:cTn id="28" fill="hold">
                            <p:stCondLst>
                              <p:cond delay="3000"/>
                            </p:stCondLst>
                            <p:childTnLst>
                              <p:par>
                                <p:cTn id="29" presetClass="entr" nodeType="afterEffect" presetID="9" grpId="7" fill="hold">
                                  <p:stCondLst>
                                    <p:cond delay="0"/>
                                  </p:stCondLst>
                                  <p:iterate type="el" backwards="0">
                                    <p:tmAbs val="0"/>
                                  </p:iterate>
                                  <p:childTnLst>
                                    <p:set>
                                      <p:cBhvr>
                                        <p:cTn id="30" fill="hold"/>
                                        <p:tgtEl>
                                          <p:spTgt spid="162"/>
                                        </p:tgtEl>
                                        <p:attrNameLst>
                                          <p:attrName>style.visibility</p:attrName>
                                        </p:attrNameLst>
                                      </p:cBhvr>
                                      <p:to>
                                        <p:strVal val="visible"/>
                                      </p:to>
                                    </p:set>
                                    <p:animEffect filter="dissolve" transition="in">
                                      <p:cBhvr>
                                        <p:cTn id="31" dur="500"/>
                                        <p:tgtEl>
                                          <p:spTgt spid="162"/>
                                        </p:tgtEl>
                                      </p:cBhvr>
                                    </p:animEffect>
                                  </p:childTnLst>
                                </p:cTn>
                              </p:par>
                            </p:childTnLst>
                          </p:cTn>
                        </p:par>
                        <p:par>
                          <p:cTn id="32" fill="hold">
                            <p:stCondLst>
                              <p:cond delay="3500"/>
                            </p:stCondLst>
                            <p:childTnLst>
                              <p:par>
                                <p:cTn id="33" presetClass="entr" nodeType="afterEffect" presetID="9" grpId="8" fill="hold">
                                  <p:stCondLst>
                                    <p:cond delay="0"/>
                                  </p:stCondLst>
                                  <p:iterate type="el" backwards="0">
                                    <p:tmAbs val="0"/>
                                  </p:iterate>
                                  <p:childTnLst>
                                    <p:set>
                                      <p:cBhvr>
                                        <p:cTn id="34" fill="hold"/>
                                        <p:tgtEl>
                                          <p:spTgt spid="170"/>
                                        </p:tgtEl>
                                        <p:attrNameLst>
                                          <p:attrName>style.visibility</p:attrName>
                                        </p:attrNameLst>
                                      </p:cBhvr>
                                      <p:to>
                                        <p:strVal val="visible"/>
                                      </p:to>
                                    </p:set>
                                    <p:animEffect filter="dissolve" transition="in">
                                      <p:cBhvr>
                                        <p:cTn id="35" dur="500"/>
                                        <p:tgtEl>
                                          <p:spTgt spid="170"/>
                                        </p:tgtEl>
                                      </p:cBhvr>
                                    </p:animEffect>
                                  </p:childTnLst>
                                </p:cTn>
                              </p:par>
                            </p:childTnLst>
                          </p:cTn>
                        </p:par>
                        <p:par>
                          <p:cTn id="36" fill="hold">
                            <p:stCondLst>
                              <p:cond delay="4000"/>
                            </p:stCondLst>
                            <p:childTnLst>
                              <p:par>
                                <p:cTn id="37" presetClass="entr" nodeType="afterEffect" presetID="9" grpId="9" fill="hold">
                                  <p:stCondLst>
                                    <p:cond delay="0"/>
                                  </p:stCondLst>
                                  <p:iterate type="el" backwards="0">
                                    <p:tmAbs val="0"/>
                                  </p:iterate>
                                  <p:childTnLst>
                                    <p:set>
                                      <p:cBhvr>
                                        <p:cTn id="38" fill="hold"/>
                                        <p:tgtEl>
                                          <p:spTgt spid="161"/>
                                        </p:tgtEl>
                                        <p:attrNameLst>
                                          <p:attrName>style.visibility</p:attrName>
                                        </p:attrNameLst>
                                      </p:cBhvr>
                                      <p:to>
                                        <p:strVal val="visible"/>
                                      </p:to>
                                    </p:set>
                                    <p:animEffect filter="dissolve" transition="in">
                                      <p:cBhvr>
                                        <p:cTn id="39" dur="500"/>
                                        <p:tgtEl>
                                          <p:spTgt spid="161"/>
                                        </p:tgtEl>
                                      </p:cBhvr>
                                    </p:animEffect>
                                  </p:childTnLst>
                                </p:cTn>
                              </p:par>
                            </p:childTnLst>
                          </p:cTn>
                        </p:par>
                        <p:par>
                          <p:cTn id="40" fill="hold">
                            <p:stCondLst>
                              <p:cond delay="4500"/>
                            </p:stCondLst>
                            <p:childTnLst>
                              <p:par>
                                <p:cTn id="41" presetClass="entr" nodeType="afterEffect" presetID="9" grpId="10" fill="hold">
                                  <p:stCondLst>
                                    <p:cond delay="0"/>
                                  </p:stCondLst>
                                  <p:iterate type="el" backwards="0">
                                    <p:tmAbs val="0"/>
                                  </p:iterate>
                                  <p:childTnLst>
                                    <p:set>
                                      <p:cBhvr>
                                        <p:cTn id="42" fill="hold"/>
                                        <p:tgtEl>
                                          <p:spTgt spid="167"/>
                                        </p:tgtEl>
                                        <p:attrNameLst>
                                          <p:attrName>style.visibility</p:attrName>
                                        </p:attrNameLst>
                                      </p:cBhvr>
                                      <p:to>
                                        <p:strVal val="visible"/>
                                      </p:to>
                                    </p:set>
                                    <p:animEffect filter="dissolve" transition="in">
                                      <p:cBhvr>
                                        <p:cTn id="43" dur="500"/>
                                        <p:tgtEl>
                                          <p:spTgt spid="167"/>
                                        </p:tgtEl>
                                      </p:cBhvr>
                                    </p:animEffect>
                                  </p:childTnLst>
                                </p:cTn>
                              </p:par>
                            </p:childTnLst>
                          </p:cTn>
                        </p:par>
                        <p:par>
                          <p:cTn id="44" fill="hold">
                            <p:stCondLst>
                              <p:cond delay="5000"/>
                            </p:stCondLst>
                            <p:childTnLst>
                              <p:par>
                                <p:cTn id="45" presetClass="entr" nodeType="afterEffect" presetID="9" grpId="11" fill="hold">
                                  <p:stCondLst>
                                    <p:cond delay="0"/>
                                  </p:stCondLst>
                                  <p:iterate type="el" backwards="0">
                                    <p:tmAbs val="0"/>
                                  </p:iterate>
                                  <p:childTnLst>
                                    <p:set>
                                      <p:cBhvr>
                                        <p:cTn id="46" fill="hold"/>
                                        <p:tgtEl>
                                          <p:spTgt spid="171"/>
                                        </p:tgtEl>
                                        <p:attrNameLst>
                                          <p:attrName>style.visibility</p:attrName>
                                        </p:attrNameLst>
                                      </p:cBhvr>
                                      <p:to>
                                        <p:strVal val="visible"/>
                                      </p:to>
                                    </p:set>
                                    <p:animEffect filter="dissolve" transition="in">
                                      <p:cBhvr>
                                        <p:cTn id="47" dur="500"/>
                                        <p:tgtEl>
                                          <p:spTgt spid="171"/>
                                        </p:tgtEl>
                                      </p:cBhvr>
                                    </p:animEffect>
                                  </p:childTnLst>
                                </p:cTn>
                              </p:par>
                            </p:childTnLst>
                          </p:cTn>
                        </p:par>
                        <p:par>
                          <p:cTn id="48" fill="hold">
                            <p:stCondLst>
                              <p:cond delay="5500"/>
                            </p:stCondLst>
                            <p:childTnLst>
                              <p:par>
                                <p:cTn id="49" presetClass="entr" nodeType="afterEffect" presetID="9" grpId="12" fill="hold">
                                  <p:stCondLst>
                                    <p:cond delay="0"/>
                                  </p:stCondLst>
                                  <p:iterate type="el" backwards="0">
                                    <p:tmAbs val="0"/>
                                  </p:iterate>
                                  <p:childTnLst>
                                    <p:set>
                                      <p:cBhvr>
                                        <p:cTn id="50" fill="hold"/>
                                        <p:tgtEl>
                                          <p:spTgt spid="172"/>
                                        </p:tgtEl>
                                        <p:attrNameLst>
                                          <p:attrName>style.visibility</p:attrName>
                                        </p:attrNameLst>
                                      </p:cBhvr>
                                      <p:to>
                                        <p:strVal val="visible"/>
                                      </p:to>
                                    </p:set>
                                    <p:animEffect filter="dissolve" transition="in">
                                      <p:cBhvr>
                                        <p:cTn id="51" dur="500"/>
                                        <p:tgtEl>
                                          <p:spTgt spid="172"/>
                                        </p:tgtEl>
                                      </p:cBhvr>
                                    </p:animEffect>
                                  </p:childTnLst>
                                </p:cTn>
                              </p:par>
                            </p:childTnLst>
                          </p:cTn>
                        </p:par>
                        <p:par>
                          <p:cTn id="52" fill="hold">
                            <p:stCondLst>
                              <p:cond delay="6000"/>
                            </p:stCondLst>
                            <p:childTnLst>
                              <p:par>
                                <p:cTn id="53" presetClass="entr" nodeType="afterEffect" presetID="9" grpId="13" fill="hold">
                                  <p:stCondLst>
                                    <p:cond delay="0"/>
                                  </p:stCondLst>
                                  <p:iterate type="el" backwards="0">
                                    <p:tmAbs val="0"/>
                                  </p:iterate>
                                  <p:childTnLst>
                                    <p:set>
                                      <p:cBhvr>
                                        <p:cTn id="54" fill="hold"/>
                                        <p:tgtEl>
                                          <p:spTgt spid="173"/>
                                        </p:tgtEl>
                                        <p:attrNameLst>
                                          <p:attrName>style.visibility</p:attrName>
                                        </p:attrNameLst>
                                      </p:cBhvr>
                                      <p:to>
                                        <p:strVal val="visible"/>
                                      </p:to>
                                    </p:set>
                                    <p:animEffect filter="dissolve" transition="in">
                                      <p:cBhvr>
                                        <p:cTn id="55" dur="500"/>
                                        <p:tgtEl>
                                          <p:spTgt spid="173"/>
                                        </p:tgtEl>
                                      </p:cBhvr>
                                    </p:animEffect>
                                  </p:childTnLst>
                                </p:cTn>
                              </p:par>
                            </p:childTnLst>
                          </p:cTn>
                        </p:par>
                        <p:par>
                          <p:cTn id="56" fill="hold">
                            <p:stCondLst>
                              <p:cond delay="6500"/>
                            </p:stCondLst>
                            <p:childTnLst>
                              <p:par>
                                <p:cTn id="57" presetClass="entr" nodeType="afterEffect" presetID="9" grpId="14" fill="hold">
                                  <p:stCondLst>
                                    <p:cond delay="0"/>
                                  </p:stCondLst>
                                  <p:iterate type="el" backwards="0">
                                    <p:tmAbs val="0"/>
                                  </p:iterate>
                                  <p:childTnLst>
                                    <p:set>
                                      <p:cBhvr>
                                        <p:cTn id="58" fill="hold"/>
                                        <p:tgtEl>
                                          <p:spTgt spid="174"/>
                                        </p:tgtEl>
                                        <p:attrNameLst>
                                          <p:attrName>style.visibility</p:attrName>
                                        </p:attrNameLst>
                                      </p:cBhvr>
                                      <p:to>
                                        <p:strVal val="visible"/>
                                      </p:to>
                                    </p:set>
                                    <p:animEffect filter="dissolve" transition="in">
                                      <p:cBhvr>
                                        <p:cTn id="59" dur="500"/>
                                        <p:tgtEl>
                                          <p:spTgt spid="174"/>
                                        </p:tgtEl>
                                      </p:cBhvr>
                                    </p:animEffect>
                                  </p:childTnLst>
                                </p:cTn>
                              </p:par>
                            </p:childTnLst>
                          </p:cTn>
                        </p:par>
                        <p:par>
                          <p:cTn id="60" fill="hold">
                            <p:stCondLst>
                              <p:cond delay="7000"/>
                            </p:stCondLst>
                            <p:childTnLst>
                              <p:par>
                                <p:cTn id="61" presetClass="entr" nodeType="afterEffect" presetID="9" grpId="15" fill="hold">
                                  <p:stCondLst>
                                    <p:cond delay="0"/>
                                  </p:stCondLst>
                                  <p:iterate type="el" backwards="0">
                                    <p:tmAbs val="0"/>
                                  </p:iterate>
                                  <p:childTnLst>
                                    <p:set>
                                      <p:cBhvr>
                                        <p:cTn id="62" fill="hold"/>
                                        <p:tgtEl>
                                          <p:spTgt spid="175"/>
                                        </p:tgtEl>
                                        <p:attrNameLst>
                                          <p:attrName>style.visibility</p:attrName>
                                        </p:attrNameLst>
                                      </p:cBhvr>
                                      <p:to>
                                        <p:strVal val="visible"/>
                                      </p:to>
                                    </p:set>
                                    <p:animEffect filter="dissolve" transition="in">
                                      <p:cBhvr>
                                        <p:cTn id="63" dur="500"/>
                                        <p:tgtEl>
                                          <p:spTgt spid="175"/>
                                        </p:tgtEl>
                                      </p:cBhvr>
                                    </p:animEffect>
                                  </p:childTnLst>
                                </p:cTn>
                              </p:par>
                            </p:childTnLst>
                          </p:cTn>
                        </p:par>
                        <p:par>
                          <p:cTn id="64" fill="hold">
                            <p:stCondLst>
                              <p:cond delay="7500"/>
                            </p:stCondLst>
                            <p:childTnLst>
                              <p:par>
                                <p:cTn id="65" presetClass="entr" nodeType="afterEffect" presetID="9" grpId="16" fill="hold">
                                  <p:stCondLst>
                                    <p:cond delay="0"/>
                                  </p:stCondLst>
                                  <p:iterate type="el" backwards="0">
                                    <p:tmAbs val="0"/>
                                  </p:iterate>
                                  <p:childTnLst>
                                    <p:set>
                                      <p:cBhvr>
                                        <p:cTn id="66" fill="hold"/>
                                        <p:tgtEl>
                                          <p:spTgt spid="176"/>
                                        </p:tgtEl>
                                        <p:attrNameLst>
                                          <p:attrName>style.visibility</p:attrName>
                                        </p:attrNameLst>
                                      </p:cBhvr>
                                      <p:to>
                                        <p:strVal val="visible"/>
                                      </p:to>
                                    </p:set>
                                    <p:animEffect filter="dissolve" transition="in">
                                      <p:cBhvr>
                                        <p:cTn id="67" dur="500"/>
                                        <p:tgtEl>
                                          <p:spTgt spid="176"/>
                                        </p:tgtEl>
                                      </p:cBhvr>
                                    </p:animEffect>
                                  </p:childTnLst>
                                </p:cTn>
                              </p:par>
                            </p:childTnLst>
                          </p:cTn>
                        </p:par>
                        <p:par>
                          <p:cTn id="68" fill="hold">
                            <p:stCondLst>
                              <p:cond delay="8000"/>
                            </p:stCondLst>
                            <p:childTnLst>
                              <p:par>
                                <p:cTn id="69" presetClass="entr" nodeType="afterEffect" presetID="9" grpId="17" fill="hold">
                                  <p:stCondLst>
                                    <p:cond delay="0"/>
                                  </p:stCondLst>
                                  <p:iterate type="el" backwards="0">
                                    <p:tmAbs val="0"/>
                                  </p:iterate>
                                  <p:childTnLst>
                                    <p:set>
                                      <p:cBhvr>
                                        <p:cTn id="70" fill="hold"/>
                                        <p:tgtEl>
                                          <p:spTgt spid="177"/>
                                        </p:tgtEl>
                                        <p:attrNameLst>
                                          <p:attrName>style.visibility</p:attrName>
                                        </p:attrNameLst>
                                      </p:cBhvr>
                                      <p:to>
                                        <p:strVal val="visible"/>
                                      </p:to>
                                    </p:set>
                                    <p:animEffect filter="dissolve" transition="in">
                                      <p:cBhvr>
                                        <p:cTn id="71" dur="500"/>
                                        <p:tgtEl>
                                          <p:spTgt spid="177"/>
                                        </p:tgtEl>
                                      </p:cBhvr>
                                    </p:animEffect>
                                  </p:childTnLst>
                                </p:cTn>
                              </p:par>
                            </p:childTnLst>
                          </p:cTn>
                        </p:par>
                        <p:par>
                          <p:cTn id="72" fill="hold">
                            <p:stCondLst>
                              <p:cond delay="8500"/>
                            </p:stCondLst>
                            <p:childTnLst>
                              <p:par>
                                <p:cTn id="73" presetClass="entr" nodeType="afterEffect" presetID="9" grpId="18" fill="hold">
                                  <p:stCondLst>
                                    <p:cond delay="0"/>
                                  </p:stCondLst>
                                  <p:iterate type="el" backwards="0">
                                    <p:tmAbs val="0"/>
                                  </p:iterate>
                                  <p:childTnLst>
                                    <p:set>
                                      <p:cBhvr>
                                        <p:cTn id="74" fill="hold"/>
                                        <p:tgtEl>
                                          <p:spTgt spid="178"/>
                                        </p:tgtEl>
                                        <p:attrNameLst>
                                          <p:attrName>style.visibility</p:attrName>
                                        </p:attrNameLst>
                                      </p:cBhvr>
                                      <p:to>
                                        <p:strVal val="visible"/>
                                      </p:to>
                                    </p:set>
                                    <p:animEffect filter="dissolve" transition="in">
                                      <p:cBhvr>
                                        <p:cTn id="75" dur="500"/>
                                        <p:tgtEl>
                                          <p:spTgt spid="178"/>
                                        </p:tgtEl>
                                      </p:cBhvr>
                                    </p:animEffect>
                                  </p:childTnLst>
                                </p:cTn>
                              </p:par>
                            </p:childTnLst>
                          </p:cTn>
                        </p:par>
                        <p:par>
                          <p:cTn id="76" fill="hold">
                            <p:stCondLst>
                              <p:cond delay="9000"/>
                            </p:stCondLst>
                            <p:childTnLst>
                              <p:par>
                                <p:cTn id="77" presetClass="entr" nodeType="afterEffect" presetID="9" grpId="19" fill="hold">
                                  <p:stCondLst>
                                    <p:cond delay="0"/>
                                  </p:stCondLst>
                                  <p:iterate type="el" backwards="0">
                                    <p:tmAbs val="0"/>
                                  </p:iterate>
                                  <p:childTnLst>
                                    <p:set>
                                      <p:cBhvr>
                                        <p:cTn id="78" fill="hold"/>
                                        <p:tgtEl>
                                          <p:spTgt spid="179"/>
                                        </p:tgtEl>
                                        <p:attrNameLst>
                                          <p:attrName>style.visibility</p:attrName>
                                        </p:attrNameLst>
                                      </p:cBhvr>
                                      <p:to>
                                        <p:strVal val="visible"/>
                                      </p:to>
                                    </p:set>
                                    <p:animEffect filter="dissolve" transition="in">
                                      <p:cBhvr>
                                        <p:cTn id="79" dur="500"/>
                                        <p:tgtEl>
                                          <p:spTgt spid="179"/>
                                        </p:tgtEl>
                                      </p:cBhvr>
                                    </p:animEffect>
                                  </p:childTnLst>
                                </p:cTn>
                              </p:par>
                            </p:childTnLst>
                          </p:cTn>
                        </p:par>
                        <p:par>
                          <p:cTn id="80" fill="hold">
                            <p:stCondLst>
                              <p:cond delay="9500"/>
                            </p:stCondLst>
                            <p:childTnLst>
                              <p:par>
                                <p:cTn id="81" presetClass="entr" nodeType="afterEffect" presetID="9" grpId="20" fill="hold">
                                  <p:stCondLst>
                                    <p:cond delay="0"/>
                                  </p:stCondLst>
                                  <p:iterate type="el" backwards="0">
                                    <p:tmAbs val="0"/>
                                  </p:iterate>
                                  <p:childTnLst>
                                    <p:set>
                                      <p:cBhvr>
                                        <p:cTn id="82" fill="hold"/>
                                        <p:tgtEl>
                                          <p:spTgt spid="180"/>
                                        </p:tgtEl>
                                        <p:attrNameLst>
                                          <p:attrName>style.visibility</p:attrName>
                                        </p:attrNameLst>
                                      </p:cBhvr>
                                      <p:to>
                                        <p:strVal val="visible"/>
                                      </p:to>
                                    </p:set>
                                    <p:animEffect filter="dissolve" transition="in">
                                      <p:cBhvr>
                                        <p:cTn id="83"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 grpId="2"/>
      <p:bldP build="whole" bldLvl="1" animBg="1" rev="0" advAuto="0" spid="161" grpId="9"/>
      <p:bldP build="whole" bldLvl="1" animBg="1" rev="0" advAuto="0" spid="169" grpId="4"/>
      <p:bldP build="whole" bldLvl="1" animBg="1" rev="0" advAuto="0" spid="173" grpId="13"/>
      <p:bldP build="whole" bldLvl="1" animBg="1" rev="0" advAuto="0" spid="179" grpId="19"/>
      <p:bldP build="whole" bldLvl="1" animBg="1" rev="0" advAuto="0" spid="163" grpId="5"/>
      <p:bldP build="whole" bldLvl="1" animBg="1" rev="0" advAuto="0" spid="178" grpId="18"/>
      <p:bldP build="whole" bldLvl="1" animBg="1" rev="0" advAuto="0" spid="162" grpId="7"/>
      <p:bldP build="whole" bldLvl="1" animBg="1" rev="0" advAuto="0" spid="164" grpId="3"/>
      <p:bldP build="whole" bldLvl="1" animBg="1" rev="0" advAuto="0" spid="180" grpId="20"/>
      <p:bldP build="whole" bldLvl="1" animBg="1" rev="0" advAuto="0" spid="176" grpId="16"/>
      <p:bldP build="whole" bldLvl="1" animBg="1" rev="0" advAuto="0" spid="174" grpId="14"/>
      <p:bldP build="whole" bldLvl="1" animBg="1" rev="0" advAuto="0" spid="170" grpId="8"/>
      <p:bldP build="whole" bldLvl="1" animBg="1" rev="0" advAuto="0" spid="171" grpId="11"/>
      <p:bldP build="whole" bldLvl="1" animBg="1" rev="0" advAuto="0" spid="167" grpId="10"/>
      <p:bldP build="whole" bldLvl="1" animBg="1" rev="0" advAuto="0" spid="177" grpId="17"/>
      <p:bldP build="whole" bldLvl="1" animBg="1" rev="0" advAuto="0" spid="168" grpId="6"/>
      <p:bldP build="whole" bldLvl="1" animBg="1" rev="0" advAuto="0" spid="172" grpId="12"/>
      <p:bldP build="whole" bldLvl="1" animBg="1" rev="0" advAuto="0" spid="175" grpId="15"/>
      <p:bldP build="whole" bldLvl="1" animBg="1" rev="0" advAuto="0" spid="165"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14" name="Group 214"/>
          <p:cNvGrpSpPr/>
          <p:nvPr/>
        </p:nvGrpSpPr>
        <p:grpSpPr>
          <a:xfrm>
            <a:off x="1707921" y="2038993"/>
            <a:ext cx="8776158" cy="3969447"/>
            <a:chOff x="0" y="-1"/>
            <a:chExt cx="8776157" cy="3969445"/>
          </a:xfrm>
        </p:grpSpPr>
        <p:sp>
          <p:nvSpPr>
            <p:cNvPr id="182" name="Shape 182"/>
            <p:cNvSpPr/>
            <p:nvPr/>
          </p:nvSpPr>
          <p:spPr>
            <a:xfrm>
              <a:off x="-1" y="484983"/>
              <a:ext cx="1902456" cy="5562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a:lnSpc>
                  <a:spcPct val="96000"/>
                </a:lnSpc>
                <a:defRPr sz="1100">
                  <a:solidFill>
                    <a:srgbClr val="808080"/>
                  </a:solidFill>
                  <a:latin typeface="Microsoft YaHei"/>
                  <a:ea typeface="Microsoft YaHei"/>
                  <a:cs typeface="Microsoft YaHei"/>
                  <a:sym typeface="Microsoft YaHei"/>
                </a:defRPr>
              </a:pPr>
              <a:r>
                <a:t>面临的威胁</a:t>
              </a:r>
            </a:p>
            <a:p>
              <a:pPr>
                <a:lnSpc>
                  <a:spcPct val="96000"/>
                </a:lnSpc>
                <a:defRPr sz="1100">
                  <a:solidFill>
                    <a:srgbClr val="808080"/>
                  </a:solidFill>
                  <a:latin typeface="Microsoft YaHei"/>
                  <a:ea typeface="Microsoft YaHei"/>
                  <a:cs typeface="Microsoft YaHei"/>
                  <a:sym typeface="Microsoft YaHei"/>
                </a:defRPr>
              </a:pPr>
              <a:r>
                <a:t>存在的弱点</a:t>
              </a:r>
            </a:p>
            <a:p>
              <a:pPr>
                <a:lnSpc>
                  <a:spcPct val="96000"/>
                </a:lnSpc>
                <a:defRPr sz="1100">
                  <a:solidFill>
                    <a:srgbClr val="808080"/>
                  </a:solidFill>
                  <a:latin typeface="Microsoft YaHei"/>
                  <a:ea typeface="Microsoft YaHei"/>
                  <a:cs typeface="Microsoft YaHei"/>
                  <a:sym typeface="Microsoft YaHei"/>
                </a:defRPr>
              </a:pPr>
              <a:r>
                <a:t>造成的影响</a:t>
              </a:r>
            </a:p>
          </p:txBody>
        </p:sp>
        <p:sp>
          <p:nvSpPr>
            <p:cNvPr id="183" name="Shape 183"/>
            <p:cNvSpPr/>
            <p:nvPr/>
          </p:nvSpPr>
          <p:spPr>
            <a:xfrm>
              <a:off x="6912434" y="-2"/>
              <a:ext cx="1863723" cy="9220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a:lnSpc>
                  <a:spcPct val="96000"/>
                </a:lnSpc>
                <a:defRPr sz="1100">
                  <a:solidFill>
                    <a:srgbClr val="808080"/>
                  </a:solidFill>
                  <a:latin typeface="Microsoft YaHei"/>
                  <a:ea typeface="Microsoft YaHei"/>
                  <a:cs typeface="Microsoft YaHei"/>
                  <a:sym typeface="Microsoft YaHei"/>
                </a:defRPr>
              </a:pPr>
              <a:r>
                <a:t>五级：专控保护</a:t>
              </a:r>
            </a:p>
            <a:p>
              <a:pPr>
                <a:lnSpc>
                  <a:spcPct val="96000"/>
                </a:lnSpc>
                <a:defRPr sz="1100">
                  <a:solidFill>
                    <a:srgbClr val="808080"/>
                  </a:solidFill>
                  <a:latin typeface="Microsoft YaHei"/>
                  <a:ea typeface="Microsoft YaHei"/>
                  <a:cs typeface="Microsoft YaHei"/>
                  <a:sym typeface="Microsoft YaHei"/>
                </a:defRPr>
              </a:pPr>
              <a:r>
                <a:t>四级：强制保护</a:t>
              </a:r>
            </a:p>
            <a:p>
              <a:pPr>
                <a:lnSpc>
                  <a:spcPct val="96000"/>
                </a:lnSpc>
                <a:defRPr sz="1100">
                  <a:solidFill>
                    <a:srgbClr val="808080"/>
                  </a:solidFill>
                  <a:latin typeface="Microsoft YaHei"/>
                  <a:ea typeface="Microsoft YaHei"/>
                  <a:cs typeface="Microsoft YaHei"/>
                  <a:sym typeface="Microsoft YaHei"/>
                </a:defRPr>
              </a:pPr>
              <a:r>
                <a:t>三级：监督保护</a:t>
              </a:r>
            </a:p>
            <a:p>
              <a:pPr>
                <a:lnSpc>
                  <a:spcPct val="96000"/>
                </a:lnSpc>
                <a:defRPr sz="1100">
                  <a:solidFill>
                    <a:srgbClr val="808080"/>
                  </a:solidFill>
                  <a:latin typeface="Microsoft YaHei"/>
                  <a:ea typeface="Microsoft YaHei"/>
                  <a:cs typeface="Microsoft YaHei"/>
                  <a:sym typeface="Microsoft YaHei"/>
                </a:defRPr>
              </a:pPr>
              <a:r>
                <a:t>二级：指导保护</a:t>
              </a:r>
            </a:p>
            <a:p>
              <a:pPr>
                <a:lnSpc>
                  <a:spcPct val="96000"/>
                </a:lnSpc>
                <a:defRPr sz="1100">
                  <a:solidFill>
                    <a:srgbClr val="808080"/>
                  </a:solidFill>
                  <a:latin typeface="Microsoft YaHei"/>
                  <a:ea typeface="Microsoft YaHei"/>
                  <a:cs typeface="Microsoft YaHei"/>
                  <a:sym typeface="Microsoft YaHei"/>
                </a:defRPr>
              </a:pPr>
              <a:r>
                <a:t>一级：自主保护</a:t>
              </a:r>
            </a:p>
          </p:txBody>
        </p:sp>
        <p:sp>
          <p:nvSpPr>
            <p:cNvPr id="184" name="Shape 184"/>
            <p:cNvSpPr/>
            <p:nvPr/>
          </p:nvSpPr>
          <p:spPr>
            <a:xfrm>
              <a:off x="6047932" y="3246639"/>
              <a:ext cx="1840633" cy="5562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a:lnSpc>
                  <a:spcPct val="96000"/>
                </a:lnSpc>
                <a:defRPr sz="1100">
                  <a:solidFill>
                    <a:srgbClr val="808080"/>
                  </a:solidFill>
                  <a:latin typeface="Microsoft YaHei"/>
                  <a:ea typeface="Microsoft YaHei"/>
                  <a:cs typeface="Microsoft YaHei"/>
                  <a:sym typeface="Microsoft YaHei"/>
                </a:defRPr>
              </a:pPr>
              <a:r>
                <a:t>绝密级：五级专控</a:t>
              </a:r>
            </a:p>
            <a:p>
              <a:pPr>
                <a:lnSpc>
                  <a:spcPct val="96000"/>
                </a:lnSpc>
                <a:defRPr sz="1100">
                  <a:solidFill>
                    <a:srgbClr val="808080"/>
                  </a:solidFill>
                  <a:latin typeface="Microsoft YaHei"/>
                  <a:ea typeface="Microsoft YaHei"/>
                  <a:cs typeface="Microsoft YaHei"/>
                  <a:sym typeface="Microsoft YaHei"/>
                </a:defRPr>
              </a:pPr>
              <a:r>
                <a:t>机密级：四级强控</a:t>
              </a:r>
            </a:p>
            <a:p>
              <a:pPr>
                <a:lnSpc>
                  <a:spcPct val="96000"/>
                </a:lnSpc>
                <a:defRPr sz="1100">
                  <a:solidFill>
                    <a:srgbClr val="808080"/>
                  </a:solidFill>
                  <a:latin typeface="Microsoft YaHei"/>
                  <a:ea typeface="Microsoft YaHei"/>
                  <a:cs typeface="Microsoft YaHei"/>
                  <a:sym typeface="Microsoft YaHei"/>
                </a:defRPr>
              </a:pPr>
              <a:r>
                <a:t>秘密级：三级监督</a:t>
              </a:r>
            </a:p>
          </p:txBody>
        </p:sp>
        <p:grpSp>
          <p:nvGrpSpPr>
            <p:cNvPr id="213" name="Group 213"/>
            <p:cNvGrpSpPr/>
            <p:nvPr/>
          </p:nvGrpSpPr>
          <p:grpSpPr>
            <a:xfrm>
              <a:off x="1030058" y="1814"/>
              <a:ext cx="5962892" cy="3967631"/>
              <a:chOff x="-1" y="-1"/>
              <a:chExt cx="5962891" cy="3967630"/>
            </a:xfrm>
          </p:grpSpPr>
          <p:sp>
            <p:nvSpPr>
              <p:cNvPr id="185" name="Shape 185"/>
              <p:cNvSpPr/>
              <p:nvPr/>
            </p:nvSpPr>
            <p:spPr>
              <a:xfrm>
                <a:off x="4648949" y="-2"/>
                <a:ext cx="1313941" cy="294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rmAutofit fontScale="100000" lnSpcReduction="0"/>
              </a:bodyPr>
              <a:lstStyle>
                <a:lvl1pPr>
                  <a:lnSpc>
                    <a:spcPct val="90000"/>
                  </a:lnSpc>
                  <a:defRPr sz="1200">
                    <a:solidFill>
                      <a:srgbClr val="808080"/>
                    </a:solidFill>
                    <a:latin typeface="Microsoft YaHei"/>
                    <a:ea typeface="Microsoft YaHei"/>
                    <a:cs typeface="Microsoft YaHei"/>
                    <a:sym typeface="Microsoft YaHei"/>
                  </a:defRPr>
                </a:lvl1pPr>
              </a:lstStyle>
              <a:p>
                <a:pPr/>
                <a:r>
                  <a:t>等级保护</a:t>
                </a:r>
              </a:p>
            </p:txBody>
          </p:sp>
          <p:grpSp>
            <p:nvGrpSpPr>
              <p:cNvPr id="212" name="Group 212"/>
              <p:cNvGrpSpPr/>
              <p:nvPr/>
            </p:nvGrpSpPr>
            <p:grpSpPr>
              <a:xfrm>
                <a:off x="-3" y="117740"/>
                <a:ext cx="5307608" cy="3849889"/>
                <a:chOff x="0" y="0"/>
                <a:chExt cx="5307606" cy="3849888"/>
              </a:xfrm>
            </p:grpSpPr>
            <p:grpSp>
              <p:nvGrpSpPr>
                <p:cNvPr id="188" name="Group 188"/>
                <p:cNvGrpSpPr/>
                <p:nvPr/>
              </p:nvGrpSpPr>
              <p:grpSpPr>
                <a:xfrm>
                  <a:off x="2511644" y="160026"/>
                  <a:ext cx="2614021" cy="2614021"/>
                  <a:chOff x="0" y="0"/>
                  <a:chExt cx="2614019" cy="2614019"/>
                </a:xfrm>
              </p:grpSpPr>
              <p:sp>
                <p:nvSpPr>
                  <p:cNvPr id="186" name="Shape 186"/>
                  <p:cNvSpPr/>
                  <p:nvPr/>
                </p:nvSpPr>
                <p:spPr>
                  <a:xfrm>
                    <a:off x="219944" y="209363"/>
                    <a:ext cx="2226993" cy="2226993"/>
                  </a:xfrm>
                  <a:prstGeom prst="ellipse">
                    <a:avLst/>
                  </a:prstGeom>
                  <a:solidFill>
                    <a:srgbClr val="06A5BB">
                      <a:alpha val="80000"/>
                    </a:srgbClr>
                  </a:solidFill>
                  <a:ln w="12700" cap="flat">
                    <a:noFill/>
                    <a:miter lim="400000"/>
                  </a:ln>
                  <a:effectLst>
                    <a:outerShdw sx="100000" sy="100000" kx="0" ky="0" algn="b" rotWithShape="0" blurRad="38100" dist="38100" dir="0">
                      <a:srgbClr val="000000">
                        <a:alpha val="23000"/>
                      </a:srgbClr>
                    </a:outerShdw>
                  </a:effectLst>
                </p:spPr>
                <p:txBody>
                  <a:bodyPr wrap="square" lIns="45718" tIns="45718" rIns="45718" bIns="45718" numCol="1" anchor="ctr">
                    <a:noAutofit/>
                  </a:bodyPr>
                  <a:lstStyle/>
                  <a:p>
                    <a:pPr algn="ctr">
                      <a:defRPr>
                        <a:solidFill>
                          <a:srgbClr val="808080"/>
                        </a:solidFill>
                        <a:latin typeface="Microsoft YaHei"/>
                        <a:ea typeface="Microsoft YaHei"/>
                        <a:cs typeface="Microsoft YaHei"/>
                        <a:sym typeface="Microsoft YaHei"/>
                      </a:defRPr>
                    </a:pPr>
                  </a:p>
                </p:txBody>
              </p:sp>
              <p:sp>
                <p:nvSpPr>
                  <p:cNvPr id="187" name="Shape 187"/>
                  <p:cNvSpPr/>
                  <p:nvPr/>
                </p:nvSpPr>
                <p:spPr>
                  <a:xfrm>
                    <a:off x="-1" y="-1"/>
                    <a:ext cx="2614020" cy="2614020"/>
                  </a:xfrm>
                  <a:prstGeom prst="ellipse">
                    <a:avLst/>
                  </a:prstGeom>
                  <a:noFill/>
                  <a:ln w="12700" cap="flat">
                    <a:solidFill>
                      <a:schemeClr val="accent1">
                        <a:alpha val="50000"/>
                      </a:schemeClr>
                    </a:solidFill>
                    <a:prstDash val="dash"/>
                    <a:miter lim="800000"/>
                  </a:ln>
                  <a:effectLst/>
                </p:spPr>
                <p:txBody>
                  <a:bodyPr wrap="square" lIns="45718" tIns="45718" rIns="45718" bIns="45718" numCol="1" anchor="ctr">
                    <a:noAutofit/>
                  </a:bodyPr>
                  <a:lstStyle/>
                  <a:p>
                    <a:pPr algn="ctr">
                      <a:defRPr>
                        <a:solidFill>
                          <a:srgbClr val="808080"/>
                        </a:solidFill>
                        <a:latin typeface="Microsoft YaHei"/>
                        <a:ea typeface="Microsoft YaHei"/>
                        <a:cs typeface="Microsoft YaHei"/>
                        <a:sym typeface="Microsoft YaHei"/>
                      </a:defRPr>
                    </a:pPr>
                  </a:p>
                </p:txBody>
              </p:sp>
            </p:grpSp>
            <p:grpSp>
              <p:nvGrpSpPr>
                <p:cNvPr id="191" name="Group 191"/>
                <p:cNvGrpSpPr/>
                <p:nvPr/>
              </p:nvGrpSpPr>
              <p:grpSpPr>
                <a:xfrm>
                  <a:off x="2198942" y="1651129"/>
                  <a:ext cx="1585427" cy="1585427"/>
                  <a:chOff x="0" y="-1"/>
                  <a:chExt cx="1585425" cy="1585425"/>
                </a:xfrm>
              </p:grpSpPr>
              <p:sp>
                <p:nvSpPr>
                  <p:cNvPr id="189" name="Shape 189"/>
                  <p:cNvSpPr/>
                  <p:nvPr/>
                </p:nvSpPr>
                <p:spPr>
                  <a:xfrm>
                    <a:off x="132436" y="116547"/>
                    <a:ext cx="1350695" cy="1350695"/>
                  </a:xfrm>
                  <a:prstGeom prst="ellipse">
                    <a:avLst/>
                  </a:prstGeom>
                  <a:solidFill>
                    <a:schemeClr val="accent3">
                      <a:alpha val="80000"/>
                    </a:schemeClr>
                  </a:solidFill>
                  <a:ln w="12700" cap="flat">
                    <a:noFill/>
                    <a:miter lim="400000"/>
                  </a:ln>
                  <a:effectLst>
                    <a:outerShdw sx="100000" sy="100000" kx="0" ky="0" algn="b" rotWithShape="0" blurRad="38100" dist="38100" dir="0">
                      <a:srgbClr val="000000">
                        <a:alpha val="23000"/>
                      </a:srgbClr>
                    </a:outerShdw>
                  </a:effectLst>
                </p:spPr>
                <p:txBody>
                  <a:bodyPr wrap="square" lIns="45718" tIns="45718" rIns="45718" bIns="45718" numCol="1" anchor="ctr">
                    <a:noAutofit/>
                  </a:bodyPr>
                  <a:lstStyle/>
                  <a:p>
                    <a:pPr algn="ctr">
                      <a:defRPr>
                        <a:solidFill>
                          <a:srgbClr val="808080"/>
                        </a:solidFill>
                        <a:latin typeface="Microsoft YaHei"/>
                        <a:ea typeface="Microsoft YaHei"/>
                        <a:cs typeface="Microsoft YaHei"/>
                        <a:sym typeface="Microsoft YaHei"/>
                      </a:defRPr>
                    </a:pPr>
                  </a:p>
                </p:txBody>
              </p:sp>
              <p:sp>
                <p:nvSpPr>
                  <p:cNvPr id="190" name="Shape 190"/>
                  <p:cNvSpPr/>
                  <p:nvPr/>
                </p:nvSpPr>
                <p:spPr>
                  <a:xfrm>
                    <a:off x="-1" y="-2"/>
                    <a:ext cx="1585426" cy="1585427"/>
                  </a:xfrm>
                  <a:prstGeom prst="ellipse">
                    <a:avLst/>
                  </a:prstGeom>
                  <a:noFill/>
                  <a:ln w="12700" cap="flat">
                    <a:solidFill>
                      <a:schemeClr val="accent1">
                        <a:alpha val="50000"/>
                      </a:schemeClr>
                    </a:solidFill>
                    <a:prstDash val="dash"/>
                    <a:miter lim="800000"/>
                  </a:ln>
                  <a:effectLst/>
                </p:spPr>
                <p:txBody>
                  <a:bodyPr wrap="square" lIns="45718" tIns="45718" rIns="45718" bIns="45718" numCol="1" anchor="ctr">
                    <a:noAutofit/>
                  </a:bodyPr>
                  <a:lstStyle/>
                  <a:p>
                    <a:pPr algn="ctr">
                      <a:defRPr>
                        <a:solidFill>
                          <a:srgbClr val="808080"/>
                        </a:solidFill>
                        <a:latin typeface="Microsoft YaHei"/>
                        <a:ea typeface="Microsoft YaHei"/>
                        <a:cs typeface="Microsoft YaHei"/>
                        <a:sym typeface="Microsoft YaHei"/>
                      </a:defRPr>
                    </a:pPr>
                  </a:p>
                </p:txBody>
              </p:sp>
            </p:grpSp>
            <p:grpSp>
              <p:nvGrpSpPr>
                <p:cNvPr id="194" name="Group 194"/>
                <p:cNvGrpSpPr/>
                <p:nvPr/>
              </p:nvGrpSpPr>
              <p:grpSpPr>
                <a:xfrm>
                  <a:off x="1253926" y="607029"/>
                  <a:ext cx="2198374" cy="2198379"/>
                  <a:chOff x="0" y="0"/>
                  <a:chExt cx="2198373" cy="2198377"/>
                </a:xfrm>
              </p:grpSpPr>
              <p:sp>
                <p:nvSpPr>
                  <p:cNvPr id="192" name="Shape 192"/>
                  <p:cNvSpPr/>
                  <p:nvPr/>
                </p:nvSpPr>
                <p:spPr>
                  <a:xfrm>
                    <a:off x="183839" y="163946"/>
                    <a:ext cx="1872889" cy="1872891"/>
                  </a:xfrm>
                  <a:prstGeom prst="ellipse">
                    <a:avLst/>
                  </a:prstGeom>
                  <a:solidFill>
                    <a:schemeClr val="accent1">
                      <a:alpha val="80000"/>
                    </a:schemeClr>
                  </a:solidFill>
                  <a:ln w="12700" cap="flat">
                    <a:noFill/>
                    <a:miter lim="400000"/>
                  </a:ln>
                  <a:effectLst>
                    <a:outerShdw sx="100000" sy="100000" kx="0" ky="0" algn="b" rotWithShape="0" blurRad="38100" dist="38100" dir="0">
                      <a:srgbClr val="000000">
                        <a:alpha val="23000"/>
                      </a:srgbClr>
                    </a:outerShdw>
                  </a:effectLst>
                </p:spPr>
                <p:txBody>
                  <a:bodyPr wrap="square" lIns="45718" tIns="45718" rIns="45718" bIns="45718" numCol="1" anchor="ctr">
                    <a:noAutofit/>
                  </a:bodyPr>
                  <a:lstStyle/>
                  <a:p>
                    <a:pPr algn="ctr">
                      <a:defRPr>
                        <a:solidFill>
                          <a:srgbClr val="808080"/>
                        </a:solidFill>
                        <a:latin typeface="Microsoft YaHei"/>
                        <a:ea typeface="Microsoft YaHei"/>
                        <a:cs typeface="Microsoft YaHei"/>
                        <a:sym typeface="Microsoft YaHei"/>
                      </a:defRPr>
                    </a:pPr>
                  </a:p>
                </p:txBody>
              </p:sp>
              <p:sp>
                <p:nvSpPr>
                  <p:cNvPr id="193" name="Shape 193"/>
                  <p:cNvSpPr/>
                  <p:nvPr/>
                </p:nvSpPr>
                <p:spPr>
                  <a:xfrm>
                    <a:off x="-1" y="-1"/>
                    <a:ext cx="2198375" cy="2198378"/>
                  </a:xfrm>
                  <a:prstGeom prst="ellipse">
                    <a:avLst/>
                  </a:prstGeom>
                  <a:noFill/>
                  <a:ln w="12700" cap="flat">
                    <a:solidFill>
                      <a:schemeClr val="accent1">
                        <a:alpha val="50000"/>
                      </a:schemeClr>
                    </a:solidFill>
                    <a:prstDash val="dash"/>
                    <a:miter lim="800000"/>
                  </a:ln>
                  <a:effectLst/>
                </p:spPr>
                <p:txBody>
                  <a:bodyPr wrap="square" lIns="45718" tIns="45718" rIns="45718" bIns="45718" numCol="1" anchor="ctr">
                    <a:noAutofit/>
                  </a:bodyPr>
                  <a:lstStyle/>
                  <a:p>
                    <a:pPr algn="ctr">
                      <a:defRPr>
                        <a:solidFill>
                          <a:srgbClr val="808080"/>
                        </a:solidFill>
                        <a:latin typeface="Microsoft YaHei"/>
                        <a:ea typeface="Microsoft YaHei"/>
                        <a:cs typeface="Microsoft YaHei"/>
                        <a:sym typeface="Microsoft YaHei"/>
                      </a:defRPr>
                    </a:pPr>
                  </a:p>
                </p:txBody>
              </p:sp>
            </p:grpSp>
            <p:sp>
              <p:nvSpPr>
                <p:cNvPr id="195" name="Shape 195"/>
                <p:cNvSpPr/>
                <p:nvPr/>
              </p:nvSpPr>
              <p:spPr>
                <a:xfrm flipH="1">
                  <a:off x="3941185" y="25072"/>
                  <a:ext cx="627186" cy="1259409"/>
                </a:xfrm>
                <a:prstGeom prst="line">
                  <a:avLst/>
                </a:prstGeom>
                <a:no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196" name="Shape 196"/>
                <p:cNvSpPr/>
                <p:nvPr/>
              </p:nvSpPr>
              <p:spPr>
                <a:xfrm>
                  <a:off x="4516814" y="-1"/>
                  <a:ext cx="103113" cy="103113"/>
                </a:xfrm>
                <a:prstGeom prst="ellipse">
                  <a:avLst/>
                </a:prstGeom>
                <a:solidFill>
                  <a:schemeClr val="accent2"/>
                </a:solidFill>
                <a:ln w="12700" cap="flat">
                  <a:noFill/>
                  <a:miter lim="400000"/>
                </a:ln>
                <a:effectLst/>
              </p:spPr>
              <p:txBody>
                <a:bodyPr wrap="square" lIns="45718" tIns="45718" rIns="45718" bIns="45718" numCol="1" anchor="ctr">
                  <a:noAutofit/>
                </a:bodyPr>
                <a:lstStyle/>
                <a:p>
                  <a:pPr algn="ctr">
                    <a:defRPr>
                      <a:solidFill>
                        <a:srgbClr val="808080"/>
                      </a:solidFill>
                      <a:latin typeface="Microsoft YaHei"/>
                      <a:ea typeface="Microsoft YaHei"/>
                      <a:cs typeface="Microsoft YaHei"/>
                      <a:sym typeface="Microsoft YaHei"/>
                    </a:defRPr>
                  </a:pPr>
                </a:p>
              </p:txBody>
            </p:sp>
            <p:sp>
              <p:nvSpPr>
                <p:cNvPr id="197" name="Shape 197"/>
                <p:cNvSpPr/>
                <p:nvPr/>
              </p:nvSpPr>
              <p:spPr>
                <a:xfrm>
                  <a:off x="1439080" y="463032"/>
                  <a:ext cx="793396" cy="1036369"/>
                </a:xfrm>
                <a:prstGeom prst="line">
                  <a:avLst/>
                </a:prstGeom>
                <a:noFill/>
                <a:ln w="6350" cap="flat">
                  <a:solidFill>
                    <a:schemeClr val="accent1"/>
                  </a:solidFill>
                  <a:prstDash val="solid"/>
                  <a:miter lim="800000"/>
                </a:ln>
                <a:effectLst/>
              </p:spPr>
              <p:txBody>
                <a:bodyPr wrap="square" lIns="45718" tIns="45718" rIns="45718" bIns="45718" numCol="1" anchor="t">
                  <a:noAutofit/>
                </a:bodyPr>
                <a:lstStyle/>
                <a:p>
                  <a:pPr/>
                </a:p>
              </p:txBody>
            </p:sp>
            <p:sp>
              <p:nvSpPr>
                <p:cNvPr id="198" name="Shape 198"/>
                <p:cNvSpPr/>
                <p:nvPr/>
              </p:nvSpPr>
              <p:spPr>
                <a:xfrm>
                  <a:off x="1378969" y="388750"/>
                  <a:ext cx="103113" cy="103113"/>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808080"/>
                      </a:solidFill>
                      <a:latin typeface="Microsoft YaHei"/>
                      <a:ea typeface="Microsoft YaHei"/>
                      <a:cs typeface="Microsoft YaHei"/>
                      <a:sym typeface="Microsoft YaHei"/>
                    </a:defRPr>
                  </a:pPr>
                </a:p>
              </p:txBody>
            </p:sp>
            <p:sp>
              <p:nvSpPr>
                <p:cNvPr id="199" name="Shape 199"/>
                <p:cNvSpPr/>
                <p:nvPr/>
              </p:nvSpPr>
              <p:spPr>
                <a:xfrm>
                  <a:off x="-1" y="253505"/>
                  <a:ext cx="1313943" cy="307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rmAutofit fontScale="100000" lnSpcReduction="0"/>
                </a:bodyPr>
                <a:lstStyle>
                  <a:lvl1pPr algn="r">
                    <a:defRPr sz="1300">
                      <a:solidFill>
                        <a:srgbClr val="808080"/>
                      </a:solidFill>
                      <a:latin typeface="Microsoft YaHei"/>
                      <a:ea typeface="Microsoft YaHei"/>
                      <a:cs typeface="Microsoft YaHei"/>
                      <a:sym typeface="Microsoft YaHei"/>
                    </a:defRPr>
                  </a:lvl1pPr>
                </a:lstStyle>
                <a:p>
                  <a:pPr/>
                  <a:r>
                    <a:t>风险评估</a:t>
                  </a:r>
                </a:p>
              </p:txBody>
            </p:sp>
            <p:sp>
              <p:nvSpPr>
                <p:cNvPr id="200" name="Shape 200"/>
                <p:cNvSpPr/>
                <p:nvPr/>
              </p:nvSpPr>
              <p:spPr>
                <a:xfrm>
                  <a:off x="3090084" y="2622271"/>
                  <a:ext cx="793396" cy="1036370"/>
                </a:xfrm>
                <a:prstGeom prst="line">
                  <a:avLst/>
                </a:prstGeom>
                <a:noFill/>
                <a:ln w="12700" cap="flat">
                  <a:solidFill>
                    <a:schemeClr val="accent3"/>
                  </a:solidFill>
                  <a:prstDash val="solid"/>
                  <a:miter lim="800000"/>
                </a:ln>
                <a:effectLst/>
              </p:spPr>
              <p:txBody>
                <a:bodyPr wrap="square" lIns="45718" tIns="45718" rIns="45718" bIns="45718" numCol="1" anchor="t">
                  <a:noAutofit/>
                </a:bodyPr>
                <a:lstStyle/>
                <a:p>
                  <a:pPr/>
                </a:p>
              </p:txBody>
            </p:sp>
            <p:sp>
              <p:nvSpPr>
                <p:cNvPr id="201" name="Shape 201"/>
                <p:cNvSpPr/>
                <p:nvPr/>
              </p:nvSpPr>
              <p:spPr>
                <a:xfrm>
                  <a:off x="3837938" y="3607086"/>
                  <a:ext cx="103113" cy="103113"/>
                </a:xfrm>
                <a:prstGeom prst="ellipse">
                  <a:avLst/>
                </a:prstGeom>
                <a:solidFill>
                  <a:schemeClr val="accent3"/>
                </a:solidFill>
                <a:ln w="12700" cap="flat">
                  <a:noFill/>
                  <a:miter lim="400000"/>
                </a:ln>
                <a:effectLst/>
              </p:spPr>
              <p:txBody>
                <a:bodyPr wrap="square" lIns="45718" tIns="45718" rIns="45718" bIns="45718" numCol="1" anchor="ctr">
                  <a:noAutofit/>
                </a:bodyPr>
                <a:lstStyle/>
                <a:p>
                  <a:pPr algn="ctr">
                    <a:defRPr>
                      <a:solidFill>
                        <a:srgbClr val="808080"/>
                      </a:solidFill>
                      <a:latin typeface="Microsoft YaHei"/>
                      <a:ea typeface="Microsoft YaHei"/>
                      <a:cs typeface="Microsoft YaHei"/>
                      <a:sym typeface="Microsoft YaHei"/>
                    </a:defRPr>
                  </a:pPr>
                </a:p>
              </p:txBody>
            </p:sp>
            <p:sp>
              <p:nvSpPr>
                <p:cNvPr id="202" name="Shape 202"/>
                <p:cNvSpPr/>
                <p:nvPr/>
              </p:nvSpPr>
              <p:spPr>
                <a:xfrm>
                  <a:off x="3993663" y="3504451"/>
                  <a:ext cx="1313943" cy="34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rmAutofit fontScale="100000" lnSpcReduction="0"/>
                </a:bodyPr>
                <a:lstStyle>
                  <a:lvl1pPr>
                    <a:defRPr sz="1500">
                      <a:solidFill>
                        <a:srgbClr val="808080"/>
                      </a:solidFill>
                      <a:latin typeface="Microsoft YaHei"/>
                      <a:ea typeface="Microsoft YaHei"/>
                      <a:cs typeface="Microsoft YaHei"/>
                      <a:sym typeface="Microsoft YaHei"/>
                    </a:defRPr>
                  </a:lvl1pPr>
                </a:lstStyle>
                <a:p>
                  <a:pPr/>
                  <a:r>
                    <a:t>分级保护</a:t>
                  </a:r>
                </a:p>
              </p:txBody>
            </p:sp>
            <p:grpSp>
              <p:nvGrpSpPr>
                <p:cNvPr id="205" name="Group 205"/>
                <p:cNvGrpSpPr/>
                <p:nvPr/>
              </p:nvGrpSpPr>
              <p:grpSpPr>
                <a:xfrm>
                  <a:off x="3497487" y="1097773"/>
                  <a:ext cx="741366" cy="741367"/>
                  <a:chOff x="0" y="0"/>
                  <a:chExt cx="741365" cy="741365"/>
                </a:xfrm>
              </p:grpSpPr>
              <p:sp>
                <p:nvSpPr>
                  <p:cNvPr id="203" name="Shape 203"/>
                  <p:cNvSpPr/>
                  <p:nvPr/>
                </p:nvSpPr>
                <p:spPr>
                  <a:xfrm>
                    <a:off x="-1" y="-1"/>
                    <a:ext cx="741366" cy="741367"/>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204" name="Shape 204"/>
                  <p:cNvSpPr/>
                  <p:nvPr/>
                </p:nvSpPr>
                <p:spPr>
                  <a:xfrm>
                    <a:off x="108570" y="197958"/>
                    <a:ext cx="524224" cy="34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gn="ctr">
                      <a:defRPr sz="1500">
                        <a:solidFill>
                          <a:srgbClr val="808080"/>
                        </a:solidFill>
                        <a:latin typeface="Microsoft YaHei"/>
                        <a:ea typeface="Microsoft YaHei"/>
                        <a:cs typeface="Microsoft YaHei"/>
                        <a:sym typeface="Microsoft YaHei"/>
                      </a:defRPr>
                    </a:lvl1pPr>
                  </a:lstStyle>
                  <a:p>
                    <a:pPr/>
                    <a:r>
                      <a:t>等保</a:t>
                    </a:r>
                  </a:p>
                </p:txBody>
              </p:sp>
            </p:grpSp>
            <p:grpSp>
              <p:nvGrpSpPr>
                <p:cNvPr id="208" name="Group 208"/>
                <p:cNvGrpSpPr/>
                <p:nvPr/>
              </p:nvGrpSpPr>
              <p:grpSpPr>
                <a:xfrm>
                  <a:off x="1964096" y="1286881"/>
                  <a:ext cx="741367" cy="741367"/>
                  <a:chOff x="0" y="0"/>
                  <a:chExt cx="741365" cy="741365"/>
                </a:xfrm>
              </p:grpSpPr>
              <p:sp>
                <p:nvSpPr>
                  <p:cNvPr id="206" name="Shape 206"/>
                  <p:cNvSpPr/>
                  <p:nvPr/>
                </p:nvSpPr>
                <p:spPr>
                  <a:xfrm>
                    <a:off x="-1" y="-1"/>
                    <a:ext cx="741366" cy="741367"/>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207" name="Shape 207"/>
                  <p:cNvSpPr/>
                  <p:nvPr/>
                </p:nvSpPr>
                <p:spPr>
                  <a:xfrm>
                    <a:off x="108570" y="197958"/>
                    <a:ext cx="524224" cy="34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gn="ctr">
                      <a:defRPr sz="1500">
                        <a:solidFill>
                          <a:srgbClr val="808080"/>
                        </a:solidFill>
                        <a:latin typeface="Microsoft YaHei"/>
                        <a:ea typeface="Microsoft YaHei"/>
                        <a:cs typeface="Microsoft YaHei"/>
                        <a:sym typeface="Microsoft YaHei"/>
                      </a:defRPr>
                    </a:lvl1pPr>
                  </a:lstStyle>
                  <a:p>
                    <a:pPr/>
                    <a:r>
                      <a:t>风评</a:t>
                    </a:r>
                  </a:p>
                </p:txBody>
              </p:sp>
            </p:grpSp>
            <p:grpSp>
              <p:nvGrpSpPr>
                <p:cNvPr id="211" name="Group 211"/>
                <p:cNvGrpSpPr/>
                <p:nvPr/>
              </p:nvGrpSpPr>
              <p:grpSpPr>
                <a:xfrm>
                  <a:off x="2645619" y="2131354"/>
                  <a:ext cx="741367" cy="741367"/>
                  <a:chOff x="0" y="0"/>
                  <a:chExt cx="741365" cy="741365"/>
                </a:xfrm>
              </p:grpSpPr>
              <p:sp>
                <p:nvSpPr>
                  <p:cNvPr id="209" name="Shape 209"/>
                  <p:cNvSpPr/>
                  <p:nvPr/>
                </p:nvSpPr>
                <p:spPr>
                  <a:xfrm>
                    <a:off x="-1" y="-1"/>
                    <a:ext cx="741366" cy="741367"/>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DengXian"/>
                      </a:defRPr>
                    </a:pPr>
                  </a:p>
                </p:txBody>
              </p:sp>
              <p:sp>
                <p:nvSpPr>
                  <p:cNvPr id="210" name="Shape 210"/>
                  <p:cNvSpPr/>
                  <p:nvPr/>
                </p:nvSpPr>
                <p:spPr>
                  <a:xfrm>
                    <a:off x="108570" y="197958"/>
                    <a:ext cx="524224" cy="34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gn="ctr">
                      <a:defRPr sz="1500">
                        <a:solidFill>
                          <a:srgbClr val="808080"/>
                        </a:solidFill>
                        <a:latin typeface="Microsoft YaHei"/>
                        <a:ea typeface="Microsoft YaHei"/>
                        <a:cs typeface="Microsoft YaHei"/>
                        <a:sym typeface="Microsoft YaHei"/>
                      </a:defRPr>
                    </a:lvl1pPr>
                  </a:lstStyle>
                  <a:p>
                    <a:pPr/>
                    <a:r>
                      <a:t>分保</a:t>
                    </a:r>
                  </a:p>
                </p:txBody>
              </p:sp>
            </p:grpSp>
          </p:grpSp>
        </p:grpSp>
      </p:grpSp>
      <p:sp>
        <p:nvSpPr>
          <p:cNvPr id="215" name="Shape 215"/>
          <p:cNvSpPr/>
          <p:nvPr/>
        </p:nvSpPr>
        <p:spPr>
          <a:xfrm>
            <a:off x="4329429" y="1038895"/>
            <a:ext cx="3533137"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000">
                <a:latin typeface="+mn-lt"/>
                <a:ea typeface="+mn-ea"/>
                <a:cs typeface="+mn-cs"/>
                <a:sym typeface="DengXian"/>
              </a:defRPr>
            </a:lvl1pPr>
          </a:lstStyle>
          <a:p>
            <a:pPr/>
            <a:r>
              <a:t>基于行业的安全标准</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217" name="Chart 217"/>
          <p:cNvGraphicFramePr/>
          <p:nvPr/>
        </p:nvGraphicFramePr>
        <p:xfrm>
          <a:off x="2764265" y="2019249"/>
          <a:ext cx="6750875" cy="3660767"/>
        </p:xfrm>
        <a:graphic xmlns:a="http://schemas.openxmlformats.org/drawingml/2006/main">
          <a:graphicData uri="http://schemas.openxmlformats.org/drawingml/2006/chart">
            <c:chart xmlns:c="http://schemas.openxmlformats.org/drawingml/2006/chart" r:id="rId2"/>
          </a:graphicData>
        </a:graphic>
      </p:graphicFrame>
      <p:sp>
        <p:nvSpPr>
          <p:cNvPr id="218" name="Shape 218"/>
          <p:cNvSpPr/>
          <p:nvPr/>
        </p:nvSpPr>
        <p:spPr>
          <a:xfrm>
            <a:off x="5351988" y="1239441"/>
            <a:ext cx="21615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DengXian"/>
              </a:defRPr>
            </a:lvl1pPr>
          </a:lstStyle>
          <a:p>
            <a:pPr/>
            <a:r>
              <a:t>银行与某互联网巨头</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nvSpPr>
        <p:spPr>
          <a:xfrm flipV="1">
            <a:off x="2521678" y="3560533"/>
            <a:ext cx="1609356" cy="1817693"/>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2732" y="19078"/>
                </a:moveTo>
                <a:lnTo>
                  <a:pt x="2963" y="6213"/>
                </a:lnTo>
                <a:cubicBezTo>
                  <a:pt x="3102" y="3911"/>
                  <a:pt x="4214" y="3874"/>
                  <a:pt x="6112" y="3838"/>
                </a:cubicBezTo>
                <a:lnTo>
                  <a:pt x="16669" y="3691"/>
                </a:lnTo>
                <a:lnTo>
                  <a:pt x="16669" y="5848"/>
                </a:lnTo>
                <a:lnTo>
                  <a:pt x="21600" y="2796"/>
                </a:lnTo>
                <a:lnTo>
                  <a:pt x="16484" y="0"/>
                </a:lnTo>
                <a:lnTo>
                  <a:pt x="16530" y="1681"/>
                </a:lnTo>
                <a:cubicBezTo>
                  <a:pt x="16530" y="1681"/>
                  <a:pt x="9399" y="1718"/>
                  <a:pt x="5417" y="1718"/>
                </a:cubicBezTo>
                <a:cubicBezTo>
                  <a:pt x="1389" y="1754"/>
                  <a:pt x="46" y="2851"/>
                  <a:pt x="0" y="5446"/>
                </a:cubicBezTo>
                <a:lnTo>
                  <a:pt x="0" y="19334"/>
                </a:lnTo>
                <a:cubicBezTo>
                  <a:pt x="463" y="21600"/>
                  <a:pt x="2153" y="21381"/>
                  <a:pt x="2732" y="19078"/>
                </a:cubicBezTo>
                <a:close/>
              </a:path>
            </a:pathLst>
          </a:custGeom>
          <a:solidFill>
            <a:srgbClr val="0070C0"/>
          </a:solidFill>
          <a:ln w="12700">
            <a:miter lim="400000"/>
          </a:ln>
        </p:spPr>
        <p:txBody>
          <a:bodyPr lIns="45718" tIns="45718" rIns="45718" bIns="45718" anchor="ctr"/>
          <a:lstStyle/>
          <a:p>
            <a:pPr>
              <a:defRPr>
                <a:latin typeface="Arial"/>
                <a:ea typeface="Arial"/>
                <a:cs typeface="Arial"/>
                <a:sym typeface="Arial"/>
              </a:defRPr>
            </a:pPr>
          </a:p>
        </p:txBody>
      </p:sp>
      <p:sp>
        <p:nvSpPr>
          <p:cNvPr id="221" name="Shape 221"/>
          <p:cNvSpPr/>
          <p:nvPr/>
        </p:nvSpPr>
        <p:spPr>
          <a:xfrm rot="16200000">
            <a:off x="3520440" y="3384548"/>
            <a:ext cx="478159" cy="763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8" y="36"/>
                </a:moveTo>
                <a:lnTo>
                  <a:pt x="6845" y="16879"/>
                </a:lnTo>
                <a:lnTo>
                  <a:pt x="0" y="16951"/>
                </a:lnTo>
                <a:lnTo>
                  <a:pt x="10952" y="21600"/>
                </a:lnTo>
                <a:lnTo>
                  <a:pt x="21600" y="16951"/>
                </a:lnTo>
                <a:lnTo>
                  <a:pt x="15211" y="16951"/>
                </a:lnTo>
                <a:lnTo>
                  <a:pt x="15059" y="0"/>
                </a:lnTo>
                <a:lnTo>
                  <a:pt x="5628" y="36"/>
                </a:lnTo>
                <a:close/>
              </a:path>
            </a:pathLst>
          </a:custGeom>
          <a:solidFill>
            <a:srgbClr val="06A5BB"/>
          </a:solidFill>
          <a:ln w="12700">
            <a:miter lim="400000"/>
          </a:ln>
        </p:spPr>
        <p:txBody>
          <a:bodyPr lIns="45718" tIns="45718" rIns="45718" bIns="45718" anchor="ctr"/>
          <a:lstStyle/>
          <a:p>
            <a:pPr>
              <a:defRPr>
                <a:latin typeface="Arial"/>
                <a:ea typeface="Arial"/>
                <a:cs typeface="Arial"/>
                <a:sym typeface="Arial"/>
              </a:defRPr>
            </a:pPr>
          </a:p>
        </p:txBody>
      </p:sp>
      <p:sp>
        <p:nvSpPr>
          <p:cNvPr id="222" name="Shape 222"/>
          <p:cNvSpPr/>
          <p:nvPr/>
        </p:nvSpPr>
        <p:spPr>
          <a:xfrm>
            <a:off x="2511325" y="2057424"/>
            <a:ext cx="1609357" cy="1817693"/>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2732" y="19078"/>
                </a:moveTo>
                <a:lnTo>
                  <a:pt x="2963" y="6213"/>
                </a:lnTo>
                <a:cubicBezTo>
                  <a:pt x="3102" y="3911"/>
                  <a:pt x="4214" y="3874"/>
                  <a:pt x="6112" y="3838"/>
                </a:cubicBezTo>
                <a:lnTo>
                  <a:pt x="16669" y="3691"/>
                </a:lnTo>
                <a:lnTo>
                  <a:pt x="16669" y="5848"/>
                </a:lnTo>
                <a:lnTo>
                  <a:pt x="21600" y="2796"/>
                </a:lnTo>
                <a:lnTo>
                  <a:pt x="16484" y="0"/>
                </a:lnTo>
                <a:lnTo>
                  <a:pt x="16530" y="1681"/>
                </a:lnTo>
                <a:cubicBezTo>
                  <a:pt x="16530" y="1681"/>
                  <a:pt x="9399" y="1718"/>
                  <a:pt x="5417" y="1718"/>
                </a:cubicBezTo>
                <a:cubicBezTo>
                  <a:pt x="1389" y="1754"/>
                  <a:pt x="46" y="2851"/>
                  <a:pt x="0" y="5446"/>
                </a:cubicBezTo>
                <a:lnTo>
                  <a:pt x="0" y="19334"/>
                </a:lnTo>
                <a:cubicBezTo>
                  <a:pt x="463" y="21600"/>
                  <a:pt x="2153" y="21381"/>
                  <a:pt x="2732" y="19078"/>
                </a:cubicBezTo>
                <a:close/>
              </a:path>
            </a:pathLst>
          </a:custGeom>
          <a:solidFill>
            <a:srgbClr val="00B0F0"/>
          </a:solidFill>
          <a:ln w="12700">
            <a:miter lim="400000"/>
          </a:ln>
        </p:spPr>
        <p:txBody>
          <a:bodyPr lIns="45718" tIns="45718" rIns="45718" bIns="45718" anchor="ctr"/>
          <a:lstStyle/>
          <a:p>
            <a:pPr>
              <a:defRPr>
                <a:latin typeface="Arial"/>
                <a:ea typeface="Arial"/>
                <a:cs typeface="Arial"/>
                <a:sym typeface="Arial"/>
              </a:defRPr>
            </a:pPr>
          </a:p>
        </p:txBody>
      </p:sp>
      <p:grpSp>
        <p:nvGrpSpPr>
          <p:cNvPr id="225" name="Group 225"/>
          <p:cNvGrpSpPr/>
          <p:nvPr/>
        </p:nvGrpSpPr>
        <p:grpSpPr>
          <a:xfrm>
            <a:off x="6891099" y="1701598"/>
            <a:ext cx="3381209" cy="1155608"/>
            <a:chOff x="-1" y="-1"/>
            <a:chExt cx="3381208" cy="1155607"/>
          </a:xfrm>
        </p:grpSpPr>
        <p:sp>
          <p:nvSpPr>
            <p:cNvPr id="223" name="Shape 223"/>
            <p:cNvSpPr/>
            <p:nvPr/>
          </p:nvSpPr>
          <p:spPr>
            <a:xfrm>
              <a:off x="-2" y="-2"/>
              <a:ext cx="3381210" cy="1155609"/>
            </a:xfrm>
            <a:prstGeom prst="roundRect">
              <a:avLst>
                <a:gd name="adj" fmla="val 11505"/>
              </a:avLst>
            </a:prstGeom>
            <a:noFill/>
            <a:ln w="25400" cap="flat">
              <a:solidFill>
                <a:srgbClr val="06A5BB"/>
              </a:solidFill>
              <a:prstDash val="solid"/>
              <a:round/>
            </a:ln>
            <a:effectLst/>
          </p:spPr>
          <p:txBody>
            <a:bodyPr wrap="square" lIns="45718" tIns="45718" rIns="45718" bIns="45718" numCol="1" anchor="ctr">
              <a:noAutofit/>
            </a:bodyPr>
            <a:lstStyle/>
            <a:p>
              <a:pPr>
                <a:lnSpc>
                  <a:spcPct val="120000"/>
                </a:lnSpc>
                <a:defRPr sz="1600">
                  <a:solidFill>
                    <a:srgbClr val="4D4D4D"/>
                  </a:solidFill>
                  <a:latin typeface="Arial"/>
                  <a:ea typeface="Arial"/>
                  <a:cs typeface="Arial"/>
                  <a:sym typeface="Arial"/>
                </a:defRPr>
              </a:pPr>
            </a:p>
          </p:txBody>
        </p:sp>
        <p:sp>
          <p:nvSpPr>
            <p:cNvPr id="224" name="Shape 224"/>
            <p:cNvSpPr/>
            <p:nvPr/>
          </p:nvSpPr>
          <p:spPr>
            <a:xfrm>
              <a:off x="38936" y="421103"/>
              <a:ext cx="3303332" cy="3133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nSpc>
                  <a:spcPct val="120000"/>
                </a:lnSpc>
                <a:defRPr sz="1600">
                  <a:solidFill>
                    <a:srgbClr val="4D4D4D"/>
                  </a:solidFill>
                  <a:latin typeface="Arial"/>
                  <a:ea typeface="Arial"/>
                  <a:cs typeface="Arial"/>
                  <a:sym typeface="Arial"/>
                </a:defRPr>
              </a:lvl1pPr>
            </a:lstStyle>
            <a:p>
              <a:pPr/>
              <a:r>
                <a:t>    </a:t>
              </a:r>
            </a:p>
          </p:txBody>
        </p:sp>
      </p:grpSp>
      <p:grpSp>
        <p:nvGrpSpPr>
          <p:cNvPr id="228" name="Group 228"/>
          <p:cNvGrpSpPr/>
          <p:nvPr/>
        </p:nvGrpSpPr>
        <p:grpSpPr>
          <a:xfrm>
            <a:off x="4231866" y="1701598"/>
            <a:ext cx="2659244" cy="1155608"/>
            <a:chOff x="0" y="-1"/>
            <a:chExt cx="2659242" cy="1155607"/>
          </a:xfrm>
        </p:grpSpPr>
        <p:sp>
          <p:nvSpPr>
            <p:cNvPr id="226" name="Shape 226"/>
            <p:cNvSpPr/>
            <p:nvPr/>
          </p:nvSpPr>
          <p:spPr>
            <a:xfrm>
              <a:off x="0" y="-2"/>
              <a:ext cx="2659243" cy="1155609"/>
            </a:xfrm>
            <a:prstGeom prst="roundRect">
              <a:avLst>
                <a:gd name="adj" fmla="val 11921"/>
              </a:avLst>
            </a:prstGeom>
            <a:solidFill>
              <a:srgbClr val="00B0F0"/>
            </a:solidFill>
            <a:ln w="12700" cap="flat">
              <a:noFill/>
              <a:miter lim="400000"/>
            </a:ln>
            <a:effectLst/>
          </p:spPr>
          <p:txBody>
            <a:bodyPr wrap="square" lIns="45718" tIns="45718" rIns="45718" bIns="45718" numCol="1" anchor="ctr">
              <a:noAutofit/>
            </a:bodyPr>
            <a:lstStyle/>
            <a:p>
              <a:pPr>
                <a:lnSpc>
                  <a:spcPct val="120000"/>
                </a:lnSpc>
                <a:defRPr b="1">
                  <a:solidFill>
                    <a:srgbClr val="F2F2F2"/>
                  </a:solidFill>
                  <a:latin typeface="Arial"/>
                  <a:ea typeface="Arial"/>
                  <a:cs typeface="Arial"/>
                  <a:sym typeface="Arial"/>
                </a:defRPr>
              </a:pPr>
            </a:p>
          </p:txBody>
        </p:sp>
        <p:sp>
          <p:nvSpPr>
            <p:cNvPr id="227" name="Shape 227"/>
            <p:cNvSpPr/>
            <p:nvPr/>
          </p:nvSpPr>
          <p:spPr>
            <a:xfrm>
              <a:off x="40346" y="402469"/>
              <a:ext cx="2578550" cy="3506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nSpc>
                  <a:spcPct val="120000"/>
                </a:lnSpc>
                <a:defRPr b="1">
                  <a:solidFill>
                    <a:srgbClr val="F2F2F2"/>
                  </a:solidFill>
                  <a:latin typeface="Arial"/>
                  <a:ea typeface="Arial"/>
                  <a:cs typeface="Arial"/>
                  <a:sym typeface="Arial"/>
                </a:defRPr>
              </a:lvl1pPr>
            </a:lstStyle>
            <a:p>
              <a:pPr/>
              <a:r>
                <a:t>        </a:t>
              </a:r>
            </a:p>
          </p:txBody>
        </p:sp>
      </p:grpSp>
      <p:grpSp>
        <p:nvGrpSpPr>
          <p:cNvPr id="231" name="Group 231"/>
          <p:cNvGrpSpPr/>
          <p:nvPr/>
        </p:nvGrpSpPr>
        <p:grpSpPr>
          <a:xfrm>
            <a:off x="6891097" y="3138288"/>
            <a:ext cx="3381210" cy="1155608"/>
            <a:chOff x="0" y="-1"/>
            <a:chExt cx="3381208" cy="1155607"/>
          </a:xfrm>
        </p:grpSpPr>
        <p:sp>
          <p:nvSpPr>
            <p:cNvPr id="229" name="Shape 229"/>
            <p:cNvSpPr/>
            <p:nvPr/>
          </p:nvSpPr>
          <p:spPr>
            <a:xfrm>
              <a:off x="-1" y="-2"/>
              <a:ext cx="3381209" cy="1155609"/>
            </a:xfrm>
            <a:prstGeom prst="roundRect">
              <a:avLst>
                <a:gd name="adj" fmla="val 11505"/>
              </a:avLst>
            </a:prstGeom>
            <a:noFill/>
            <a:ln w="25400" cap="flat">
              <a:solidFill>
                <a:srgbClr val="06A5BB"/>
              </a:solidFill>
              <a:prstDash val="solid"/>
              <a:round/>
            </a:ln>
            <a:effectLst/>
          </p:spPr>
          <p:txBody>
            <a:bodyPr wrap="square" lIns="45718" tIns="45718" rIns="45718" bIns="45718" numCol="1" anchor="ctr">
              <a:noAutofit/>
            </a:bodyPr>
            <a:lstStyle/>
            <a:p>
              <a:pPr>
                <a:lnSpc>
                  <a:spcPct val="120000"/>
                </a:lnSpc>
                <a:defRPr sz="1600">
                  <a:solidFill>
                    <a:srgbClr val="4D4D4D"/>
                  </a:solidFill>
                  <a:latin typeface="Arial"/>
                  <a:ea typeface="Arial"/>
                  <a:cs typeface="Arial"/>
                  <a:sym typeface="Arial"/>
                </a:defRPr>
              </a:pPr>
            </a:p>
          </p:txBody>
        </p:sp>
        <p:sp>
          <p:nvSpPr>
            <p:cNvPr id="230" name="Shape 230"/>
            <p:cNvSpPr/>
            <p:nvPr/>
          </p:nvSpPr>
          <p:spPr>
            <a:xfrm>
              <a:off x="38937" y="284608"/>
              <a:ext cx="3303332" cy="586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nSpc>
                  <a:spcPct val="120000"/>
                </a:lnSpc>
                <a:defRPr sz="1600">
                  <a:solidFill>
                    <a:srgbClr val="4D4D4D"/>
                  </a:solidFill>
                  <a:latin typeface="Arial"/>
                  <a:ea typeface="Arial"/>
                  <a:cs typeface="Arial"/>
                  <a:sym typeface="Arial"/>
                </a:defRPr>
              </a:pPr>
            </a:p>
            <a:p>
              <a:pPr>
                <a:lnSpc>
                  <a:spcPct val="120000"/>
                </a:lnSpc>
                <a:defRPr sz="1600">
                  <a:solidFill>
                    <a:srgbClr val="4D4D4D"/>
                  </a:solidFill>
                  <a:latin typeface="Arial"/>
                  <a:ea typeface="Arial"/>
                  <a:cs typeface="Arial"/>
                  <a:sym typeface="Arial"/>
                </a:defRPr>
              </a:pPr>
              <a:r>
                <a:t>    </a:t>
              </a:r>
            </a:p>
          </p:txBody>
        </p:sp>
      </p:grpSp>
      <p:sp>
        <p:nvSpPr>
          <p:cNvPr id="232" name="Shape 232"/>
          <p:cNvSpPr/>
          <p:nvPr/>
        </p:nvSpPr>
        <p:spPr>
          <a:xfrm>
            <a:off x="4244566" y="3138289"/>
            <a:ext cx="2646541" cy="1155604"/>
          </a:xfrm>
          <a:prstGeom prst="roundRect">
            <a:avLst>
              <a:gd name="adj" fmla="val 11921"/>
            </a:avLst>
          </a:prstGeom>
          <a:solidFill>
            <a:srgbClr val="06A5BB"/>
          </a:solidFill>
          <a:ln w="12700">
            <a:miter lim="400000"/>
          </a:ln>
        </p:spPr>
        <p:txBody>
          <a:bodyPr lIns="45718" tIns="45718" rIns="45718" bIns="45718" anchor="ctr"/>
          <a:lstStyle/>
          <a:p>
            <a:pPr algn="ctr">
              <a:lnSpc>
                <a:spcPct val="120000"/>
              </a:lnSpc>
              <a:defRPr b="1">
                <a:solidFill>
                  <a:srgbClr val="F2F2F2"/>
                </a:solidFill>
                <a:latin typeface="Arial"/>
                <a:ea typeface="Arial"/>
                <a:cs typeface="Arial"/>
                <a:sym typeface="Arial"/>
              </a:defRPr>
            </a:pPr>
          </a:p>
        </p:txBody>
      </p:sp>
      <p:grpSp>
        <p:nvGrpSpPr>
          <p:cNvPr id="235" name="Group 235"/>
          <p:cNvGrpSpPr/>
          <p:nvPr/>
        </p:nvGrpSpPr>
        <p:grpSpPr>
          <a:xfrm>
            <a:off x="6891099" y="4589016"/>
            <a:ext cx="3384384" cy="1145038"/>
            <a:chOff x="-1" y="0"/>
            <a:chExt cx="3384383" cy="1145036"/>
          </a:xfrm>
        </p:grpSpPr>
        <p:sp>
          <p:nvSpPr>
            <p:cNvPr id="233" name="Shape 233"/>
            <p:cNvSpPr/>
            <p:nvPr/>
          </p:nvSpPr>
          <p:spPr>
            <a:xfrm>
              <a:off x="-2" y="0"/>
              <a:ext cx="3384385" cy="1145038"/>
            </a:xfrm>
            <a:prstGeom prst="roundRect">
              <a:avLst>
                <a:gd name="adj" fmla="val 11505"/>
              </a:avLst>
            </a:prstGeom>
            <a:noFill/>
            <a:ln w="25400" cap="flat">
              <a:solidFill>
                <a:srgbClr val="0070C0"/>
              </a:solidFill>
              <a:prstDash val="solid"/>
              <a:round/>
            </a:ln>
            <a:effectLst/>
          </p:spPr>
          <p:txBody>
            <a:bodyPr wrap="square" lIns="45718" tIns="45718" rIns="45718" bIns="45718" numCol="1" anchor="ctr">
              <a:noAutofit/>
            </a:bodyPr>
            <a:lstStyle/>
            <a:p>
              <a:pPr>
                <a:lnSpc>
                  <a:spcPct val="120000"/>
                </a:lnSpc>
                <a:defRPr sz="1600">
                  <a:solidFill>
                    <a:srgbClr val="4D4D4D"/>
                  </a:solidFill>
                  <a:latin typeface="Arial"/>
                  <a:ea typeface="Arial"/>
                  <a:cs typeface="Arial"/>
                  <a:sym typeface="Arial"/>
                </a:defRPr>
              </a:pPr>
            </a:p>
          </p:txBody>
        </p:sp>
        <p:sp>
          <p:nvSpPr>
            <p:cNvPr id="234" name="Shape 234"/>
            <p:cNvSpPr/>
            <p:nvPr/>
          </p:nvSpPr>
          <p:spPr>
            <a:xfrm>
              <a:off x="38580" y="415820"/>
              <a:ext cx="3307219" cy="3133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nSpc>
                  <a:spcPct val="120000"/>
                </a:lnSpc>
                <a:defRPr sz="1600">
                  <a:solidFill>
                    <a:srgbClr val="4D4D4D"/>
                  </a:solidFill>
                  <a:latin typeface="Arial"/>
                  <a:ea typeface="Arial"/>
                  <a:cs typeface="Arial"/>
                  <a:sym typeface="Arial"/>
                </a:defRPr>
              </a:lvl1pPr>
            </a:lstStyle>
            <a:p>
              <a:pPr/>
              <a:r>
                <a:t>    </a:t>
              </a:r>
            </a:p>
          </p:txBody>
        </p:sp>
      </p:grpSp>
      <p:sp>
        <p:nvSpPr>
          <p:cNvPr id="236" name="Shape 236"/>
          <p:cNvSpPr/>
          <p:nvPr/>
        </p:nvSpPr>
        <p:spPr>
          <a:xfrm>
            <a:off x="4225516" y="4579489"/>
            <a:ext cx="2665591" cy="1154563"/>
          </a:xfrm>
          <a:prstGeom prst="roundRect">
            <a:avLst>
              <a:gd name="adj" fmla="val 11921"/>
            </a:avLst>
          </a:prstGeom>
          <a:solidFill>
            <a:srgbClr val="0070C0"/>
          </a:solidFill>
          <a:ln w="12700">
            <a:miter lim="400000"/>
          </a:ln>
        </p:spPr>
        <p:txBody>
          <a:bodyPr lIns="45718" tIns="45718" rIns="45718" bIns="45718" anchor="ctr"/>
          <a:lstStyle/>
          <a:p>
            <a:pPr algn="ctr">
              <a:lnSpc>
                <a:spcPct val="120000"/>
              </a:lnSpc>
              <a:defRPr b="1">
                <a:solidFill>
                  <a:srgbClr val="F2F2F2"/>
                </a:solidFill>
                <a:latin typeface="Arial"/>
                <a:ea typeface="Arial"/>
                <a:cs typeface="Arial"/>
                <a:sym typeface="Arial"/>
              </a:defRPr>
            </a:pPr>
          </a:p>
        </p:txBody>
      </p:sp>
      <p:grpSp>
        <p:nvGrpSpPr>
          <p:cNvPr id="239" name="Group 239"/>
          <p:cNvGrpSpPr/>
          <p:nvPr/>
        </p:nvGrpSpPr>
        <p:grpSpPr>
          <a:xfrm>
            <a:off x="1994715" y="2997901"/>
            <a:ext cx="1440005" cy="1440008"/>
            <a:chOff x="0" y="0"/>
            <a:chExt cx="1440004" cy="1440006"/>
          </a:xfrm>
        </p:grpSpPr>
        <p:sp>
          <p:nvSpPr>
            <p:cNvPr id="237" name="Shape 237"/>
            <p:cNvSpPr/>
            <p:nvPr/>
          </p:nvSpPr>
          <p:spPr>
            <a:xfrm>
              <a:off x="-1" y="-1"/>
              <a:ext cx="1440005" cy="1440007"/>
            </a:xfrm>
            <a:prstGeom prst="roundRect">
              <a:avLst>
                <a:gd name="adj" fmla="val 16667"/>
              </a:avLst>
            </a:prstGeom>
            <a:solidFill>
              <a:srgbClr val="0070C0"/>
            </a:solidFill>
            <a:ln w="12700" cap="flat">
              <a:noFill/>
              <a:miter lim="400000"/>
            </a:ln>
            <a:effectLst/>
          </p:spPr>
          <p:txBody>
            <a:bodyPr wrap="square" lIns="45718" tIns="45718" rIns="45718" bIns="45718" numCol="1" anchor="ctr">
              <a:noAutofit/>
            </a:bodyPr>
            <a:lstStyle/>
            <a:p>
              <a:pPr algn="ctr">
                <a:lnSpc>
                  <a:spcPct val="120000"/>
                </a:lnSpc>
                <a:defRPr>
                  <a:latin typeface="+mn-lt"/>
                  <a:ea typeface="+mn-ea"/>
                  <a:cs typeface="+mn-cs"/>
                  <a:sym typeface="DengXian"/>
                </a:defRPr>
              </a:pPr>
            </a:p>
          </p:txBody>
        </p:sp>
        <p:sp>
          <p:nvSpPr>
            <p:cNvPr id="238" name="Shape 238"/>
            <p:cNvSpPr/>
            <p:nvPr/>
          </p:nvSpPr>
          <p:spPr>
            <a:xfrm>
              <a:off x="70294" y="496480"/>
              <a:ext cx="1299416" cy="447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nSpc>
                  <a:spcPct val="120000"/>
                </a:lnSpc>
                <a:defRPr b="1" sz="2000">
                  <a:solidFill>
                    <a:srgbClr val="F9F9F9"/>
                  </a:solidFill>
                  <a:latin typeface="Arial"/>
                  <a:ea typeface="Arial"/>
                  <a:cs typeface="Arial"/>
                  <a:sym typeface="Arial"/>
                </a:defRPr>
              </a:lvl1pPr>
            </a:lstStyle>
            <a:p>
              <a:pPr/>
              <a:r>
                <a:t>情况分析</a:t>
              </a:r>
            </a:p>
          </p:txBody>
        </p:sp>
      </p:grpSp>
      <p:sp>
        <p:nvSpPr>
          <p:cNvPr id="240" name="Shape 240"/>
          <p:cNvSpPr/>
          <p:nvPr/>
        </p:nvSpPr>
        <p:spPr>
          <a:xfrm>
            <a:off x="4704079" y="2057399"/>
            <a:ext cx="19329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spcBef>
                <a:spcPts val="500"/>
              </a:spcBef>
              <a:defRPr b="1" sz="2400">
                <a:solidFill>
                  <a:srgbClr val="F2F2F2"/>
                </a:solidFill>
                <a:latin typeface="Arial"/>
                <a:ea typeface="Arial"/>
                <a:cs typeface="Arial"/>
                <a:sym typeface="Arial"/>
              </a:defRPr>
            </a:lvl1pPr>
          </a:lstStyle>
          <a:p>
            <a:pPr/>
            <a:r>
              <a:t>基础安全环境</a:t>
            </a:r>
          </a:p>
        </p:txBody>
      </p:sp>
      <p:sp>
        <p:nvSpPr>
          <p:cNvPr id="241" name="Shape 241"/>
          <p:cNvSpPr/>
          <p:nvPr/>
        </p:nvSpPr>
        <p:spPr>
          <a:xfrm>
            <a:off x="4704079" y="3473448"/>
            <a:ext cx="19329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spcBef>
                <a:spcPts val="500"/>
              </a:spcBef>
              <a:defRPr b="1" sz="2400">
                <a:solidFill>
                  <a:srgbClr val="F2F2F2"/>
                </a:solidFill>
                <a:latin typeface="Arial"/>
                <a:ea typeface="Arial"/>
                <a:cs typeface="Arial"/>
                <a:sym typeface="Arial"/>
              </a:defRPr>
            </a:lvl1pPr>
          </a:lstStyle>
          <a:p>
            <a:pPr/>
            <a:r>
              <a:t>线上运行情况</a:t>
            </a:r>
          </a:p>
        </p:txBody>
      </p:sp>
      <p:sp>
        <p:nvSpPr>
          <p:cNvPr id="242" name="Shape 242"/>
          <p:cNvSpPr/>
          <p:nvPr/>
        </p:nvSpPr>
        <p:spPr>
          <a:xfrm>
            <a:off x="4704079" y="4918073"/>
            <a:ext cx="1932937" cy="485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spcBef>
                <a:spcPts val="500"/>
              </a:spcBef>
              <a:defRPr sz="2400">
                <a:solidFill>
                  <a:srgbClr val="F2F2F2"/>
                </a:solidFill>
                <a:latin typeface="Microsoft YaHei"/>
                <a:ea typeface="Microsoft YaHei"/>
                <a:cs typeface="Microsoft YaHei"/>
                <a:sym typeface="Microsoft YaHei"/>
              </a:defRPr>
            </a:lvl1pPr>
          </a:lstStyle>
          <a:p>
            <a:pPr/>
            <a:r>
              <a:t>漏洞响应情况</a:t>
            </a:r>
          </a:p>
        </p:txBody>
      </p:sp>
      <p:sp>
        <p:nvSpPr>
          <p:cNvPr id="243" name="Shape 243"/>
          <p:cNvSpPr/>
          <p:nvPr/>
        </p:nvSpPr>
        <p:spPr>
          <a:xfrm>
            <a:off x="7045325" y="1860549"/>
            <a:ext cx="3076575" cy="8686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6025">
              <a:lnSpc>
                <a:spcPct val="130000"/>
              </a:lnSpc>
              <a:defRPr sz="1400">
                <a:latin typeface="Microsoft YaHei"/>
                <a:ea typeface="Microsoft YaHei"/>
                <a:cs typeface="Microsoft YaHei"/>
                <a:sym typeface="Microsoft YaHei"/>
              </a:defRPr>
            </a:pPr>
            <a:r>
              <a:t>安全开发流程（SDL）</a:t>
            </a:r>
          </a:p>
          <a:p>
            <a:pPr defTabSz="1216025">
              <a:lnSpc>
                <a:spcPct val="130000"/>
              </a:lnSpc>
              <a:defRPr sz="1400">
                <a:latin typeface="Microsoft YaHei"/>
                <a:ea typeface="Microsoft YaHei"/>
                <a:cs typeface="Microsoft YaHei"/>
                <a:sym typeface="Microsoft YaHei"/>
              </a:defRPr>
            </a:pPr>
            <a:r>
              <a:t>安全基线</a:t>
            </a:r>
          </a:p>
          <a:p>
            <a:pPr defTabSz="1216025">
              <a:lnSpc>
                <a:spcPct val="130000"/>
              </a:lnSpc>
              <a:defRPr sz="1400">
                <a:latin typeface="Microsoft YaHei"/>
                <a:ea typeface="Microsoft YaHei"/>
                <a:cs typeface="Microsoft YaHei"/>
                <a:sym typeface="Microsoft YaHei"/>
              </a:defRPr>
            </a:pPr>
            <a:r>
              <a:t>基础服务安全</a:t>
            </a:r>
          </a:p>
        </p:txBody>
      </p:sp>
      <p:sp>
        <p:nvSpPr>
          <p:cNvPr id="244" name="Shape 244"/>
          <p:cNvSpPr/>
          <p:nvPr/>
        </p:nvSpPr>
        <p:spPr>
          <a:xfrm>
            <a:off x="7045325" y="3284220"/>
            <a:ext cx="3076575" cy="8686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6025">
              <a:lnSpc>
                <a:spcPct val="130000"/>
              </a:lnSpc>
              <a:defRPr sz="1400">
                <a:latin typeface="Microsoft YaHei"/>
                <a:ea typeface="Microsoft YaHei"/>
                <a:cs typeface="Microsoft YaHei"/>
                <a:sym typeface="Microsoft YaHei"/>
              </a:defRPr>
            </a:pPr>
            <a:r>
              <a:t>日常安全运维</a:t>
            </a:r>
          </a:p>
          <a:p>
            <a:pPr defTabSz="1216025">
              <a:lnSpc>
                <a:spcPct val="130000"/>
              </a:lnSpc>
              <a:defRPr sz="1400">
                <a:latin typeface="Microsoft YaHei"/>
                <a:ea typeface="Microsoft YaHei"/>
                <a:cs typeface="Microsoft YaHei"/>
                <a:sym typeface="Microsoft YaHei"/>
              </a:defRPr>
            </a:pPr>
            <a:r>
              <a:t>日常安全检测</a:t>
            </a:r>
          </a:p>
          <a:p>
            <a:pPr defTabSz="1216025">
              <a:lnSpc>
                <a:spcPct val="130000"/>
              </a:lnSpc>
              <a:defRPr sz="1400">
                <a:latin typeface="Microsoft YaHei"/>
                <a:ea typeface="Microsoft YaHei"/>
                <a:cs typeface="Microsoft YaHei"/>
                <a:sym typeface="Microsoft YaHei"/>
              </a:defRPr>
            </a:pPr>
            <a:r>
              <a:t>红军蓝军对抗</a:t>
            </a:r>
          </a:p>
        </p:txBody>
      </p:sp>
      <p:sp>
        <p:nvSpPr>
          <p:cNvPr id="245" name="Shape 245"/>
          <p:cNvSpPr/>
          <p:nvPr/>
        </p:nvSpPr>
        <p:spPr>
          <a:xfrm>
            <a:off x="7045325" y="4667250"/>
            <a:ext cx="3076575" cy="914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6025">
              <a:lnSpc>
                <a:spcPct val="130000"/>
              </a:lnSpc>
              <a:defRPr sz="1400">
                <a:latin typeface="Arial"/>
                <a:ea typeface="Arial"/>
                <a:cs typeface="Arial"/>
                <a:sym typeface="Arial"/>
              </a:defRPr>
            </a:pPr>
            <a:r>
              <a:t>漏洞响应渠道</a:t>
            </a:r>
          </a:p>
          <a:p>
            <a:pPr defTabSz="1216025">
              <a:lnSpc>
                <a:spcPct val="130000"/>
              </a:lnSpc>
              <a:defRPr sz="1400">
                <a:latin typeface="Arial"/>
                <a:ea typeface="Arial"/>
                <a:cs typeface="Arial"/>
                <a:sym typeface="Arial"/>
              </a:defRPr>
            </a:pPr>
            <a:r>
              <a:t>漏洞响应速度</a:t>
            </a:r>
          </a:p>
          <a:p>
            <a:pPr defTabSz="1216025">
              <a:lnSpc>
                <a:spcPct val="130000"/>
              </a:lnSpc>
              <a:defRPr sz="1400">
                <a:latin typeface="Arial"/>
                <a:ea typeface="Arial"/>
                <a:cs typeface="Arial"/>
                <a:sym typeface="Arial"/>
              </a:defRPr>
            </a:pPr>
            <a:r>
              <a:t>漏洞修复状况</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39"/>
                                        </p:tgtEl>
                                        <p:attrNameLst>
                                          <p:attrName>style.visibility</p:attrName>
                                        </p:attrNameLst>
                                      </p:cBhvr>
                                      <p:to>
                                        <p:strVal val="visible"/>
                                      </p:to>
                                    </p:set>
                                    <p:anim calcmode="lin" valueType="num">
                                      <p:cBhvr>
                                        <p:cTn id="7" dur="2000" fill="hold"/>
                                        <p:tgtEl>
                                          <p:spTgt spid="239"/>
                                        </p:tgtEl>
                                        <p:attrNameLst>
                                          <p:attrName>ppt_w</p:attrName>
                                        </p:attrNameLst>
                                      </p:cBhvr>
                                      <p:tavLst>
                                        <p:tav tm="0" fmla="#ppt_w*sin(2.5*pi*$)">
                                          <p:val>
                                            <p:fltVal val="0"/>
                                          </p:val>
                                        </p:tav>
                                        <p:tav tm="100000">
                                          <p:val>
                                            <p:fltVal val="1"/>
                                          </p:val>
                                        </p:tav>
                                      </p:tavLst>
                                    </p:anim>
                                    <p:anim calcmode="lin" valueType="num">
                                      <p:cBhvr>
                                        <p:cTn id="8" dur="2000" fill="hold"/>
                                        <p:tgtEl>
                                          <p:spTgt spid="239"/>
                                        </p:tgtEl>
                                        <p:attrNameLst>
                                          <p:attrName>ppt_h</p:attrName>
                                        </p:attrNameLst>
                                      </p:cBhvr>
                                      <p:tavLst>
                                        <p:tav tm="0">
                                          <p:val>
                                            <p:strVal val="#ppt_h"/>
                                          </p:val>
                                        </p:tav>
                                        <p:tav tm="100000">
                                          <p:val>
                                            <p:strVal val="#ppt_h"/>
                                          </p:val>
                                        </p:tav>
                                      </p:tavLst>
                                    </p:anim>
                                  </p:childTnLst>
                                </p:cTn>
                              </p:par>
                            </p:childTnLst>
                          </p:cTn>
                        </p:par>
                        <p:par>
                          <p:cTn id="9" fill="hold">
                            <p:stCondLst>
                              <p:cond delay="2000"/>
                            </p:stCondLst>
                            <p:childTnLst>
                              <p:par>
                                <p:cTn id="10" presetClass="entr" nodeType="afterEffect" presetSubtype="10" presetID="19" grpId="2" fill="hold">
                                  <p:stCondLst>
                                    <p:cond delay="0"/>
                                  </p:stCondLst>
                                  <p:iterate type="el" backwards="0">
                                    <p:tmAbs val="0"/>
                                  </p:iterate>
                                  <p:childTnLst>
                                    <p:set>
                                      <p:cBhvr>
                                        <p:cTn id="11" fill="hold"/>
                                        <p:tgtEl>
                                          <p:spTgt spid="222"/>
                                        </p:tgtEl>
                                        <p:attrNameLst>
                                          <p:attrName>style.visibility</p:attrName>
                                        </p:attrNameLst>
                                      </p:cBhvr>
                                      <p:to>
                                        <p:strVal val="visible"/>
                                      </p:to>
                                    </p:set>
                                    <p:anim calcmode="lin" valueType="num">
                                      <p:cBhvr>
                                        <p:cTn id="12" dur="2000" fill="hold"/>
                                        <p:tgtEl>
                                          <p:spTgt spid="222"/>
                                        </p:tgtEl>
                                        <p:attrNameLst>
                                          <p:attrName>ppt_w</p:attrName>
                                        </p:attrNameLst>
                                      </p:cBhvr>
                                      <p:tavLst>
                                        <p:tav tm="0" fmla="#ppt_w*sin(2.5*pi*$)">
                                          <p:val>
                                            <p:fltVal val="0"/>
                                          </p:val>
                                        </p:tav>
                                        <p:tav tm="100000">
                                          <p:val>
                                            <p:fltVal val="1"/>
                                          </p:val>
                                        </p:tav>
                                      </p:tavLst>
                                    </p:anim>
                                    <p:anim calcmode="lin" valueType="num">
                                      <p:cBhvr>
                                        <p:cTn id="13" dur="2000" fill="hold"/>
                                        <p:tgtEl>
                                          <p:spTgt spid="222"/>
                                        </p:tgtEl>
                                        <p:attrNameLst>
                                          <p:attrName>ppt_h</p:attrName>
                                        </p:attrNameLst>
                                      </p:cBhvr>
                                      <p:tavLst>
                                        <p:tav tm="0">
                                          <p:val>
                                            <p:strVal val="#ppt_h"/>
                                          </p:val>
                                        </p:tav>
                                        <p:tav tm="100000">
                                          <p:val>
                                            <p:strVal val="#ppt_h"/>
                                          </p:val>
                                        </p:tav>
                                      </p:tavLst>
                                    </p:anim>
                                  </p:childTnLst>
                                </p:cTn>
                              </p:par>
                            </p:childTnLst>
                          </p:cTn>
                        </p:par>
                        <p:par>
                          <p:cTn id="14" fill="hold">
                            <p:stCondLst>
                              <p:cond delay="4000"/>
                            </p:stCondLst>
                            <p:childTnLst>
                              <p:par>
                                <p:cTn id="15" presetClass="entr" nodeType="afterEffect" presetSubtype="10" presetID="19" grpId="3" fill="hold">
                                  <p:stCondLst>
                                    <p:cond delay="0"/>
                                  </p:stCondLst>
                                  <p:iterate type="el" backwards="0">
                                    <p:tmAbs val="0"/>
                                  </p:iterate>
                                  <p:childTnLst>
                                    <p:set>
                                      <p:cBhvr>
                                        <p:cTn id="16" fill="hold"/>
                                        <p:tgtEl>
                                          <p:spTgt spid="228"/>
                                        </p:tgtEl>
                                        <p:attrNameLst>
                                          <p:attrName>style.visibility</p:attrName>
                                        </p:attrNameLst>
                                      </p:cBhvr>
                                      <p:to>
                                        <p:strVal val="visible"/>
                                      </p:to>
                                    </p:set>
                                    <p:anim calcmode="lin" valueType="num">
                                      <p:cBhvr>
                                        <p:cTn id="17" dur="2000" fill="hold"/>
                                        <p:tgtEl>
                                          <p:spTgt spid="228"/>
                                        </p:tgtEl>
                                        <p:attrNameLst>
                                          <p:attrName>ppt_w</p:attrName>
                                        </p:attrNameLst>
                                      </p:cBhvr>
                                      <p:tavLst>
                                        <p:tav tm="0" fmla="#ppt_w*sin(2.5*pi*$)">
                                          <p:val>
                                            <p:fltVal val="0"/>
                                          </p:val>
                                        </p:tav>
                                        <p:tav tm="100000">
                                          <p:val>
                                            <p:fltVal val="1"/>
                                          </p:val>
                                        </p:tav>
                                      </p:tavLst>
                                    </p:anim>
                                    <p:anim calcmode="lin" valueType="num">
                                      <p:cBhvr>
                                        <p:cTn id="18" dur="2000" fill="hold"/>
                                        <p:tgtEl>
                                          <p:spTgt spid="228"/>
                                        </p:tgtEl>
                                        <p:attrNameLst>
                                          <p:attrName>ppt_h</p:attrName>
                                        </p:attrNameLst>
                                      </p:cBhvr>
                                      <p:tavLst>
                                        <p:tav tm="0">
                                          <p:val>
                                            <p:strVal val="#ppt_h"/>
                                          </p:val>
                                        </p:tav>
                                        <p:tav tm="100000">
                                          <p:val>
                                            <p:strVal val="#ppt_h"/>
                                          </p:val>
                                        </p:tav>
                                      </p:tavLst>
                                    </p:anim>
                                  </p:childTnLst>
                                </p:cTn>
                              </p:par>
                            </p:childTnLst>
                          </p:cTn>
                        </p:par>
                        <p:par>
                          <p:cTn id="19" fill="hold">
                            <p:stCondLst>
                              <p:cond delay="6000"/>
                            </p:stCondLst>
                            <p:childTnLst>
                              <p:par>
                                <p:cTn id="20" presetClass="entr" nodeType="afterEffect" presetSubtype="10" presetID="19" grpId="4" fill="hold">
                                  <p:stCondLst>
                                    <p:cond delay="0"/>
                                  </p:stCondLst>
                                  <p:iterate type="el" backwards="0">
                                    <p:tmAbs val="0"/>
                                  </p:iterate>
                                  <p:childTnLst>
                                    <p:set>
                                      <p:cBhvr>
                                        <p:cTn id="21" fill="hold"/>
                                        <p:tgtEl>
                                          <p:spTgt spid="225"/>
                                        </p:tgtEl>
                                        <p:attrNameLst>
                                          <p:attrName>style.visibility</p:attrName>
                                        </p:attrNameLst>
                                      </p:cBhvr>
                                      <p:to>
                                        <p:strVal val="visible"/>
                                      </p:to>
                                    </p:set>
                                    <p:anim calcmode="lin" valueType="num">
                                      <p:cBhvr>
                                        <p:cTn id="22" dur="2000" fill="hold"/>
                                        <p:tgtEl>
                                          <p:spTgt spid="225"/>
                                        </p:tgtEl>
                                        <p:attrNameLst>
                                          <p:attrName>ppt_w</p:attrName>
                                        </p:attrNameLst>
                                      </p:cBhvr>
                                      <p:tavLst>
                                        <p:tav tm="0" fmla="#ppt_w*sin(2.5*pi*$)">
                                          <p:val>
                                            <p:fltVal val="0"/>
                                          </p:val>
                                        </p:tav>
                                        <p:tav tm="100000">
                                          <p:val>
                                            <p:fltVal val="1"/>
                                          </p:val>
                                        </p:tav>
                                      </p:tavLst>
                                    </p:anim>
                                    <p:anim calcmode="lin" valueType="num">
                                      <p:cBhvr>
                                        <p:cTn id="23" dur="2000" fill="hold"/>
                                        <p:tgtEl>
                                          <p:spTgt spid="225"/>
                                        </p:tgtEl>
                                        <p:attrNameLst>
                                          <p:attrName>ppt_h</p:attrName>
                                        </p:attrNameLst>
                                      </p:cBhvr>
                                      <p:tavLst>
                                        <p:tav tm="0">
                                          <p:val>
                                            <p:strVal val="#ppt_h"/>
                                          </p:val>
                                        </p:tav>
                                        <p:tav tm="100000">
                                          <p:val>
                                            <p:strVal val="#ppt_h"/>
                                          </p:val>
                                        </p:tav>
                                      </p:tavLst>
                                    </p:anim>
                                  </p:childTnLst>
                                </p:cTn>
                              </p:par>
                            </p:childTnLst>
                          </p:cTn>
                        </p:par>
                        <p:par>
                          <p:cTn id="24" fill="hold">
                            <p:stCondLst>
                              <p:cond delay="8000"/>
                            </p:stCondLst>
                            <p:childTnLst>
                              <p:par>
                                <p:cTn id="25" presetClass="entr" nodeType="afterEffect" presetSubtype="10" presetID="19" grpId="5" fill="hold">
                                  <p:stCondLst>
                                    <p:cond delay="0"/>
                                  </p:stCondLst>
                                  <p:iterate type="el" backwards="0">
                                    <p:tmAbs val="0"/>
                                  </p:iterate>
                                  <p:childTnLst>
                                    <p:set>
                                      <p:cBhvr>
                                        <p:cTn id="26" fill="hold"/>
                                        <p:tgtEl>
                                          <p:spTgt spid="221"/>
                                        </p:tgtEl>
                                        <p:attrNameLst>
                                          <p:attrName>style.visibility</p:attrName>
                                        </p:attrNameLst>
                                      </p:cBhvr>
                                      <p:to>
                                        <p:strVal val="visible"/>
                                      </p:to>
                                    </p:set>
                                    <p:anim calcmode="lin" valueType="num">
                                      <p:cBhvr>
                                        <p:cTn id="27" dur="2000" fill="hold"/>
                                        <p:tgtEl>
                                          <p:spTgt spid="221"/>
                                        </p:tgtEl>
                                        <p:attrNameLst>
                                          <p:attrName>ppt_w</p:attrName>
                                        </p:attrNameLst>
                                      </p:cBhvr>
                                      <p:tavLst>
                                        <p:tav tm="0" fmla="#ppt_w*sin(2.5*pi*$)">
                                          <p:val>
                                            <p:fltVal val="0"/>
                                          </p:val>
                                        </p:tav>
                                        <p:tav tm="100000">
                                          <p:val>
                                            <p:fltVal val="1"/>
                                          </p:val>
                                        </p:tav>
                                      </p:tavLst>
                                    </p:anim>
                                    <p:anim calcmode="lin" valueType="num">
                                      <p:cBhvr>
                                        <p:cTn id="28" dur="2000" fill="hold"/>
                                        <p:tgtEl>
                                          <p:spTgt spid="221"/>
                                        </p:tgtEl>
                                        <p:attrNameLst>
                                          <p:attrName>ppt_h</p:attrName>
                                        </p:attrNameLst>
                                      </p:cBhvr>
                                      <p:tavLst>
                                        <p:tav tm="0">
                                          <p:val>
                                            <p:strVal val="#ppt_h"/>
                                          </p:val>
                                        </p:tav>
                                        <p:tav tm="100000">
                                          <p:val>
                                            <p:strVal val="#ppt_h"/>
                                          </p:val>
                                        </p:tav>
                                      </p:tavLst>
                                    </p:anim>
                                  </p:childTnLst>
                                </p:cTn>
                              </p:par>
                            </p:childTnLst>
                          </p:cTn>
                        </p:par>
                        <p:par>
                          <p:cTn id="29" fill="hold">
                            <p:stCondLst>
                              <p:cond delay="10000"/>
                            </p:stCondLst>
                            <p:childTnLst>
                              <p:par>
                                <p:cTn id="30" presetClass="entr" nodeType="afterEffect" presetSubtype="10" presetID="19" grpId="6" fill="hold">
                                  <p:stCondLst>
                                    <p:cond delay="0"/>
                                  </p:stCondLst>
                                  <p:iterate type="el" backwards="0">
                                    <p:tmAbs val="0"/>
                                  </p:iterate>
                                  <p:childTnLst>
                                    <p:set>
                                      <p:cBhvr>
                                        <p:cTn id="31" fill="hold"/>
                                        <p:tgtEl>
                                          <p:spTgt spid="232"/>
                                        </p:tgtEl>
                                        <p:attrNameLst>
                                          <p:attrName>style.visibility</p:attrName>
                                        </p:attrNameLst>
                                      </p:cBhvr>
                                      <p:to>
                                        <p:strVal val="visible"/>
                                      </p:to>
                                    </p:set>
                                    <p:anim calcmode="lin" valueType="num">
                                      <p:cBhvr>
                                        <p:cTn id="32" dur="2000" fill="hold"/>
                                        <p:tgtEl>
                                          <p:spTgt spid="232"/>
                                        </p:tgtEl>
                                        <p:attrNameLst>
                                          <p:attrName>ppt_w</p:attrName>
                                        </p:attrNameLst>
                                      </p:cBhvr>
                                      <p:tavLst>
                                        <p:tav tm="0" fmla="#ppt_w*sin(2.5*pi*$)">
                                          <p:val>
                                            <p:fltVal val="0"/>
                                          </p:val>
                                        </p:tav>
                                        <p:tav tm="100000">
                                          <p:val>
                                            <p:fltVal val="1"/>
                                          </p:val>
                                        </p:tav>
                                      </p:tavLst>
                                    </p:anim>
                                    <p:anim calcmode="lin" valueType="num">
                                      <p:cBhvr>
                                        <p:cTn id="33" dur="2000" fill="hold"/>
                                        <p:tgtEl>
                                          <p:spTgt spid="232"/>
                                        </p:tgtEl>
                                        <p:attrNameLst>
                                          <p:attrName>ppt_h</p:attrName>
                                        </p:attrNameLst>
                                      </p:cBhvr>
                                      <p:tavLst>
                                        <p:tav tm="0">
                                          <p:val>
                                            <p:strVal val="#ppt_h"/>
                                          </p:val>
                                        </p:tav>
                                        <p:tav tm="100000">
                                          <p:val>
                                            <p:strVal val="#ppt_h"/>
                                          </p:val>
                                        </p:tav>
                                      </p:tavLst>
                                    </p:anim>
                                  </p:childTnLst>
                                </p:cTn>
                              </p:par>
                            </p:childTnLst>
                          </p:cTn>
                        </p:par>
                        <p:par>
                          <p:cTn id="34" fill="hold">
                            <p:stCondLst>
                              <p:cond delay="12000"/>
                            </p:stCondLst>
                            <p:childTnLst>
                              <p:par>
                                <p:cTn id="35" presetClass="entr" nodeType="afterEffect" presetSubtype="10" presetID="19" grpId="7" fill="hold">
                                  <p:stCondLst>
                                    <p:cond delay="0"/>
                                  </p:stCondLst>
                                  <p:iterate type="el" backwards="0">
                                    <p:tmAbs val="0"/>
                                  </p:iterate>
                                  <p:childTnLst>
                                    <p:set>
                                      <p:cBhvr>
                                        <p:cTn id="36" fill="hold"/>
                                        <p:tgtEl>
                                          <p:spTgt spid="231"/>
                                        </p:tgtEl>
                                        <p:attrNameLst>
                                          <p:attrName>style.visibility</p:attrName>
                                        </p:attrNameLst>
                                      </p:cBhvr>
                                      <p:to>
                                        <p:strVal val="visible"/>
                                      </p:to>
                                    </p:set>
                                    <p:anim calcmode="lin" valueType="num">
                                      <p:cBhvr>
                                        <p:cTn id="37" dur="2000" fill="hold"/>
                                        <p:tgtEl>
                                          <p:spTgt spid="231"/>
                                        </p:tgtEl>
                                        <p:attrNameLst>
                                          <p:attrName>ppt_w</p:attrName>
                                        </p:attrNameLst>
                                      </p:cBhvr>
                                      <p:tavLst>
                                        <p:tav tm="0" fmla="#ppt_w*sin(2.5*pi*$)">
                                          <p:val>
                                            <p:fltVal val="0"/>
                                          </p:val>
                                        </p:tav>
                                        <p:tav tm="100000">
                                          <p:val>
                                            <p:fltVal val="1"/>
                                          </p:val>
                                        </p:tav>
                                      </p:tavLst>
                                    </p:anim>
                                    <p:anim calcmode="lin" valueType="num">
                                      <p:cBhvr>
                                        <p:cTn id="38" dur="2000" fill="hold"/>
                                        <p:tgtEl>
                                          <p:spTgt spid="231"/>
                                        </p:tgtEl>
                                        <p:attrNameLst>
                                          <p:attrName>ppt_h</p:attrName>
                                        </p:attrNameLst>
                                      </p:cBhvr>
                                      <p:tavLst>
                                        <p:tav tm="0">
                                          <p:val>
                                            <p:strVal val="#ppt_h"/>
                                          </p:val>
                                        </p:tav>
                                        <p:tav tm="100000">
                                          <p:val>
                                            <p:strVal val="#ppt_h"/>
                                          </p:val>
                                        </p:tav>
                                      </p:tavLst>
                                    </p:anim>
                                  </p:childTnLst>
                                </p:cTn>
                              </p:par>
                            </p:childTnLst>
                          </p:cTn>
                        </p:par>
                        <p:par>
                          <p:cTn id="39" fill="hold">
                            <p:stCondLst>
                              <p:cond delay="14000"/>
                            </p:stCondLst>
                            <p:childTnLst>
                              <p:par>
                                <p:cTn id="40" presetClass="entr" nodeType="afterEffect" presetSubtype="10" presetID="19" grpId="8" fill="hold">
                                  <p:stCondLst>
                                    <p:cond delay="0"/>
                                  </p:stCondLst>
                                  <p:iterate type="el" backwards="0">
                                    <p:tmAbs val="0"/>
                                  </p:iterate>
                                  <p:childTnLst>
                                    <p:set>
                                      <p:cBhvr>
                                        <p:cTn id="41" fill="hold"/>
                                        <p:tgtEl>
                                          <p:spTgt spid="220"/>
                                        </p:tgtEl>
                                        <p:attrNameLst>
                                          <p:attrName>style.visibility</p:attrName>
                                        </p:attrNameLst>
                                      </p:cBhvr>
                                      <p:to>
                                        <p:strVal val="visible"/>
                                      </p:to>
                                    </p:set>
                                    <p:anim calcmode="lin" valueType="num">
                                      <p:cBhvr>
                                        <p:cTn id="42" dur="2000" fill="hold"/>
                                        <p:tgtEl>
                                          <p:spTgt spid="220"/>
                                        </p:tgtEl>
                                        <p:attrNameLst>
                                          <p:attrName>ppt_w</p:attrName>
                                        </p:attrNameLst>
                                      </p:cBhvr>
                                      <p:tavLst>
                                        <p:tav tm="0" fmla="#ppt_w*sin(2.5*pi*$)">
                                          <p:val>
                                            <p:fltVal val="0"/>
                                          </p:val>
                                        </p:tav>
                                        <p:tav tm="100000">
                                          <p:val>
                                            <p:fltVal val="1"/>
                                          </p:val>
                                        </p:tav>
                                      </p:tavLst>
                                    </p:anim>
                                    <p:anim calcmode="lin" valueType="num">
                                      <p:cBhvr>
                                        <p:cTn id="43" dur="2000" fill="hold"/>
                                        <p:tgtEl>
                                          <p:spTgt spid="220"/>
                                        </p:tgtEl>
                                        <p:attrNameLst>
                                          <p:attrName>ppt_h</p:attrName>
                                        </p:attrNameLst>
                                      </p:cBhvr>
                                      <p:tavLst>
                                        <p:tav tm="0">
                                          <p:val>
                                            <p:strVal val="#ppt_h"/>
                                          </p:val>
                                        </p:tav>
                                        <p:tav tm="100000">
                                          <p:val>
                                            <p:strVal val="#ppt_h"/>
                                          </p:val>
                                        </p:tav>
                                      </p:tavLst>
                                    </p:anim>
                                  </p:childTnLst>
                                </p:cTn>
                              </p:par>
                            </p:childTnLst>
                          </p:cTn>
                        </p:par>
                        <p:par>
                          <p:cTn id="44" fill="hold">
                            <p:stCondLst>
                              <p:cond delay="16000"/>
                            </p:stCondLst>
                            <p:childTnLst>
                              <p:par>
                                <p:cTn id="45" presetClass="entr" nodeType="afterEffect" presetSubtype="10" presetID="19" grpId="9" fill="hold">
                                  <p:stCondLst>
                                    <p:cond delay="0"/>
                                  </p:stCondLst>
                                  <p:iterate type="el" backwards="0">
                                    <p:tmAbs val="0"/>
                                  </p:iterate>
                                  <p:childTnLst>
                                    <p:set>
                                      <p:cBhvr>
                                        <p:cTn id="46" fill="hold"/>
                                        <p:tgtEl>
                                          <p:spTgt spid="236"/>
                                        </p:tgtEl>
                                        <p:attrNameLst>
                                          <p:attrName>style.visibility</p:attrName>
                                        </p:attrNameLst>
                                      </p:cBhvr>
                                      <p:to>
                                        <p:strVal val="visible"/>
                                      </p:to>
                                    </p:set>
                                    <p:anim calcmode="lin" valueType="num">
                                      <p:cBhvr>
                                        <p:cTn id="47" dur="2000" fill="hold"/>
                                        <p:tgtEl>
                                          <p:spTgt spid="236"/>
                                        </p:tgtEl>
                                        <p:attrNameLst>
                                          <p:attrName>ppt_w</p:attrName>
                                        </p:attrNameLst>
                                      </p:cBhvr>
                                      <p:tavLst>
                                        <p:tav tm="0" fmla="#ppt_w*sin(2.5*pi*$)">
                                          <p:val>
                                            <p:fltVal val="0"/>
                                          </p:val>
                                        </p:tav>
                                        <p:tav tm="100000">
                                          <p:val>
                                            <p:fltVal val="1"/>
                                          </p:val>
                                        </p:tav>
                                      </p:tavLst>
                                    </p:anim>
                                    <p:anim calcmode="lin" valueType="num">
                                      <p:cBhvr>
                                        <p:cTn id="48" dur="2000" fill="hold"/>
                                        <p:tgtEl>
                                          <p:spTgt spid="236"/>
                                        </p:tgtEl>
                                        <p:attrNameLst>
                                          <p:attrName>ppt_h</p:attrName>
                                        </p:attrNameLst>
                                      </p:cBhvr>
                                      <p:tavLst>
                                        <p:tav tm="0">
                                          <p:val>
                                            <p:strVal val="#ppt_h"/>
                                          </p:val>
                                        </p:tav>
                                        <p:tav tm="100000">
                                          <p:val>
                                            <p:strVal val="#ppt_h"/>
                                          </p:val>
                                        </p:tav>
                                      </p:tavLst>
                                    </p:anim>
                                  </p:childTnLst>
                                </p:cTn>
                              </p:par>
                            </p:childTnLst>
                          </p:cTn>
                        </p:par>
                        <p:par>
                          <p:cTn id="49" fill="hold">
                            <p:stCondLst>
                              <p:cond delay="18000"/>
                            </p:stCondLst>
                            <p:childTnLst>
                              <p:par>
                                <p:cTn id="50" presetClass="entr" nodeType="afterEffect" presetSubtype="10" presetID="19" grpId="10" fill="hold">
                                  <p:stCondLst>
                                    <p:cond delay="0"/>
                                  </p:stCondLst>
                                  <p:iterate type="el" backwards="0">
                                    <p:tmAbs val="0"/>
                                  </p:iterate>
                                  <p:childTnLst>
                                    <p:set>
                                      <p:cBhvr>
                                        <p:cTn id="51" fill="hold"/>
                                        <p:tgtEl>
                                          <p:spTgt spid="235"/>
                                        </p:tgtEl>
                                        <p:attrNameLst>
                                          <p:attrName>style.visibility</p:attrName>
                                        </p:attrNameLst>
                                      </p:cBhvr>
                                      <p:to>
                                        <p:strVal val="visible"/>
                                      </p:to>
                                    </p:set>
                                    <p:anim calcmode="lin" valueType="num">
                                      <p:cBhvr>
                                        <p:cTn id="52" dur="2000" fill="hold"/>
                                        <p:tgtEl>
                                          <p:spTgt spid="235"/>
                                        </p:tgtEl>
                                        <p:attrNameLst>
                                          <p:attrName>ppt_w</p:attrName>
                                        </p:attrNameLst>
                                      </p:cBhvr>
                                      <p:tavLst>
                                        <p:tav tm="0" fmla="#ppt_w*sin(2.5*pi*$)">
                                          <p:val>
                                            <p:fltVal val="0"/>
                                          </p:val>
                                        </p:tav>
                                        <p:tav tm="100000">
                                          <p:val>
                                            <p:fltVal val="1"/>
                                          </p:val>
                                        </p:tav>
                                      </p:tavLst>
                                    </p:anim>
                                    <p:anim calcmode="lin" valueType="num">
                                      <p:cBhvr>
                                        <p:cTn id="53" dur="2000" fill="hold"/>
                                        <p:tgtEl>
                                          <p:spTgt spid="235"/>
                                        </p:tgtEl>
                                        <p:attrNameLst>
                                          <p:attrName>ppt_h</p:attrName>
                                        </p:attrNameLst>
                                      </p:cBhvr>
                                      <p:tavLst>
                                        <p:tav tm="0">
                                          <p:val>
                                            <p:strVal val="#ppt_h"/>
                                          </p:val>
                                        </p:tav>
                                        <p:tav tm="100000">
                                          <p:val>
                                            <p:strVal val="#ppt_h"/>
                                          </p:val>
                                        </p:tav>
                                      </p:tavLst>
                                    </p:anim>
                                  </p:childTnLst>
                                </p:cTn>
                              </p:par>
                            </p:childTnLst>
                          </p:cTn>
                        </p:par>
                        <p:par>
                          <p:cTn id="54" fill="hold">
                            <p:stCondLst>
                              <p:cond delay="20000"/>
                            </p:stCondLst>
                            <p:childTnLst>
                              <p:par>
                                <p:cTn id="55" presetClass="entr" nodeType="afterEffect" presetSubtype="10" presetID="19" grpId="11" fill="hold">
                                  <p:stCondLst>
                                    <p:cond delay="0"/>
                                  </p:stCondLst>
                                  <p:iterate type="el" backwards="0">
                                    <p:tmAbs val="0"/>
                                  </p:iterate>
                                  <p:childTnLst>
                                    <p:set>
                                      <p:cBhvr>
                                        <p:cTn id="56" fill="hold"/>
                                        <p:tgtEl>
                                          <p:spTgt spid="243"/>
                                        </p:tgtEl>
                                        <p:attrNameLst>
                                          <p:attrName>style.visibility</p:attrName>
                                        </p:attrNameLst>
                                      </p:cBhvr>
                                      <p:to>
                                        <p:strVal val="visible"/>
                                      </p:to>
                                    </p:set>
                                    <p:anim calcmode="lin" valueType="num">
                                      <p:cBhvr>
                                        <p:cTn id="57" dur="2000" fill="hold"/>
                                        <p:tgtEl>
                                          <p:spTgt spid="243"/>
                                        </p:tgtEl>
                                        <p:attrNameLst>
                                          <p:attrName>ppt_w</p:attrName>
                                        </p:attrNameLst>
                                      </p:cBhvr>
                                      <p:tavLst>
                                        <p:tav tm="0" fmla="#ppt_w*sin(2.5*pi*$)">
                                          <p:val>
                                            <p:fltVal val="0"/>
                                          </p:val>
                                        </p:tav>
                                        <p:tav tm="100000">
                                          <p:val>
                                            <p:fltVal val="1"/>
                                          </p:val>
                                        </p:tav>
                                      </p:tavLst>
                                    </p:anim>
                                    <p:anim calcmode="lin" valueType="num">
                                      <p:cBhvr>
                                        <p:cTn id="58" dur="2000" fill="hold"/>
                                        <p:tgtEl>
                                          <p:spTgt spid="243"/>
                                        </p:tgtEl>
                                        <p:attrNameLst>
                                          <p:attrName>ppt_h</p:attrName>
                                        </p:attrNameLst>
                                      </p:cBhvr>
                                      <p:tavLst>
                                        <p:tav tm="0">
                                          <p:val>
                                            <p:strVal val="#ppt_h"/>
                                          </p:val>
                                        </p:tav>
                                        <p:tav tm="100000">
                                          <p:val>
                                            <p:strVal val="#ppt_h"/>
                                          </p:val>
                                        </p:tav>
                                      </p:tavLst>
                                    </p:anim>
                                  </p:childTnLst>
                                </p:cTn>
                              </p:par>
                            </p:childTnLst>
                          </p:cTn>
                        </p:par>
                        <p:par>
                          <p:cTn id="59" fill="hold">
                            <p:stCondLst>
                              <p:cond delay="22000"/>
                            </p:stCondLst>
                            <p:childTnLst>
                              <p:par>
                                <p:cTn id="60" presetClass="entr" nodeType="afterEffect" presetSubtype="10" presetID="19" grpId="12" fill="hold">
                                  <p:stCondLst>
                                    <p:cond delay="0"/>
                                  </p:stCondLst>
                                  <p:iterate type="el" backwards="0">
                                    <p:tmAbs val="0"/>
                                  </p:iterate>
                                  <p:childTnLst>
                                    <p:set>
                                      <p:cBhvr>
                                        <p:cTn id="61" fill="hold"/>
                                        <p:tgtEl>
                                          <p:spTgt spid="244"/>
                                        </p:tgtEl>
                                        <p:attrNameLst>
                                          <p:attrName>style.visibility</p:attrName>
                                        </p:attrNameLst>
                                      </p:cBhvr>
                                      <p:to>
                                        <p:strVal val="visible"/>
                                      </p:to>
                                    </p:set>
                                    <p:anim calcmode="lin" valueType="num">
                                      <p:cBhvr>
                                        <p:cTn id="62" dur="2000" fill="hold"/>
                                        <p:tgtEl>
                                          <p:spTgt spid="244"/>
                                        </p:tgtEl>
                                        <p:attrNameLst>
                                          <p:attrName>ppt_w</p:attrName>
                                        </p:attrNameLst>
                                      </p:cBhvr>
                                      <p:tavLst>
                                        <p:tav tm="0" fmla="#ppt_w*sin(2.5*pi*$)">
                                          <p:val>
                                            <p:fltVal val="0"/>
                                          </p:val>
                                        </p:tav>
                                        <p:tav tm="100000">
                                          <p:val>
                                            <p:fltVal val="1"/>
                                          </p:val>
                                        </p:tav>
                                      </p:tavLst>
                                    </p:anim>
                                    <p:anim calcmode="lin" valueType="num">
                                      <p:cBhvr>
                                        <p:cTn id="63" dur="2000" fill="hold"/>
                                        <p:tgtEl>
                                          <p:spTgt spid="244"/>
                                        </p:tgtEl>
                                        <p:attrNameLst>
                                          <p:attrName>ppt_h</p:attrName>
                                        </p:attrNameLst>
                                      </p:cBhvr>
                                      <p:tavLst>
                                        <p:tav tm="0">
                                          <p:val>
                                            <p:strVal val="#ppt_h"/>
                                          </p:val>
                                        </p:tav>
                                        <p:tav tm="100000">
                                          <p:val>
                                            <p:strVal val="#ppt_h"/>
                                          </p:val>
                                        </p:tav>
                                      </p:tavLst>
                                    </p:anim>
                                  </p:childTnLst>
                                </p:cTn>
                              </p:par>
                            </p:childTnLst>
                          </p:cTn>
                        </p:par>
                        <p:par>
                          <p:cTn id="64" fill="hold">
                            <p:stCondLst>
                              <p:cond delay="24000"/>
                            </p:stCondLst>
                            <p:childTnLst>
                              <p:par>
                                <p:cTn id="65" presetClass="entr" nodeType="afterEffect" presetSubtype="10" presetID="19" grpId="13" fill="hold">
                                  <p:stCondLst>
                                    <p:cond delay="0"/>
                                  </p:stCondLst>
                                  <p:iterate type="el" backwards="0">
                                    <p:tmAbs val="0"/>
                                  </p:iterate>
                                  <p:childTnLst>
                                    <p:set>
                                      <p:cBhvr>
                                        <p:cTn id="66" fill="hold"/>
                                        <p:tgtEl>
                                          <p:spTgt spid="245"/>
                                        </p:tgtEl>
                                        <p:attrNameLst>
                                          <p:attrName>style.visibility</p:attrName>
                                        </p:attrNameLst>
                                      </p:cBhvr>
                                      <p:to>
                                        <p:strVal val="visible"/>
                                      </p:to>
                                    </p:set>
                                    <p:anim calcmode="lin" valueType="num">
                                      <p:cBhvr>
                                        <p:cTn id="67" dur="2000" fill="hold"/>
                                        <p:tgtEl>
                                          <p:spTgt spid="245"/>
                                        </p:tgtEl>
                                        <p:attrNameLst>
                                          <p:attrName>ppt_w</p:attrName>
                                        </p:attrNameLst>
                                      </p:cBhvr>
                                      <p:tavLst>
                                        <p:tav tm="0" fmla="#ppt_w*sin(2.5*pi*$)">
                                          <p:val>
                                            <p:fltVal val="0"/>
                                          </p:val>
                                        </p:tav>
                                        <p:tav tm="100000">
                                          <p:val>
                                            <p:fltVal val="1"/>
                                          </p:val>
                                        </p:tav>
                                      </p:tavLst>
                                    </p:anim>
                                    <p:anim calcmode="lin" valueType="num">
                                      <p:cBhvr>
                                        <p:cTn id="68" dur="2000" fill="hold"/>
                                        <p:tgtEl>
                                          <p:spTgt spid="245"/>
                                        </p:tgtEl>
                                        <p:attrNameLst>
                                          <p:attrName>ppt_h</p:attrName>
                                        </p:attrNameLst>
                                      </p:cBhvr>
                                      <p:tavLst>
                                        <p:tav tm="0">
                                          <p:val>
                                            <p:strVal val="#ppt_h"/>
                                          </p:val>
                                        </p:tav>
                                        <p:tav tm="100000">
                                          <p:val>
                                            <p:strVal val="#ppt_h"/>
                                          </p:val>
                                        </p:tav>
                                      </p:tavLst>
                                    </p:anim>
                                  </p:childTnLst>
                                </p:cTn>
                              </p:par>
                            </p:childTnLst>
                          </p:cTn>
                        </p:par>
                        <p:par>
                          <p:cTn id="69" fill="hold">
                            <p:stCondLst>
                              <p:cond delay="26000"/>
                            </p:stCondLst>
                            <p:childTnLst>
                              <p:par>
                                <p:cTn id="70" presetClass="entr" nodeType="afterEffect" presetSubtype="10" presetID="19" grpId="14" fill="hold">
                                  <p:stCondLst>
                                    <p:cond delay="0"/>
                                  </p:stCondLst>
                                  <p:iterate type="el" backwards="0">
                                    <p:tmAbs val="0"/>
                                  </p:iterate>
                                  <p:childTnLst>
                                    <p:set>
                                      <p:cBhvr>
                                        <p:cTn id="71" fill="hold"/>
                                        <p:tgtEl>
                                          <p:spTgt spid="240"/>
                                        </p:tgtEl>
                                        <p:attrNameLst>
                                          <p:attrName>style.visibility</p:attrName>
                                        </p:attrNameLst>
                                      </p:cBhvr>
                                      <p:to>
                                        <p:strVal val="visible"/>
                                      </p:to>
                                    </p:set>
                                    <p:anim calcmode="lin" valueType="num">
                                      <p:cBhvr>
                                        <p:cTn id="72" dur="2000" fill="hold"/>
                                        <p:tgtEl>
                                          <p:spTgt spid="240"/>
                                        </p:tgtEl>
                                        <p:attrNameLst>
                                          <p:attrName>ppt_w</p:attrName>
                                        </p:attrNameLst>
                                      </p:cBhvr>
                                      <p:tavLst>
                                        <p:tav tm="0" fmla="#ppt_w*sin(2.5*pi*$)">
                                          <p:val>
                                            <p:fltVal val="0"/>
                                          </p:val>
                                        </p:tav>
                                        <p:tav tm="100000">
                                          <p:val>
                                            <p:fltVal val="1"/>
                                          </p:val>
                                        </p:tav>
                                      </p:tavLst>
                                    </p:anim>
                                    <p:anim calcmode="lin" valueType="num">
                                      <p:cBhvr>
                                        <p:cTn id="73" dur="2000" fill="hold"/>
                                        <p:tgtEl>
                                          <p:spTgt spid="240"/>
                                        </p:tgtEl>
                                        <p:attrNameLst>
                                          <p:attrName>ppt_h</p:attrName>
                                        </p:attrNameLst>
                                      </p:cBhvr>
                                      <p:tavLst>
                                        <p:tav tm="0">
                                          <p:val>
                                            <p:strVal val="#ppt_h"/>
                                          </p:val>
                                        </p:tav>
                                        <p:tav tm="100000">
                                          <p:val>
                                            <p:strVal val="#ppt_h"/>
                                          </p:val>
                                        </p:tav>
                                      </p:tavLst>
                                    </p:anim>
                                  </p:childTnLst>
                                </p:cTn>
                              </p:par>
                            </p:childTnLst>
                          </p:cTn>
                        </p:par>
                        <p:par>
                          <p:cTn id="74" fill="hold">
                            <p:stCondLst>
                              <p:cond delay="28000"/>
                            </p:stCondLst>
                            <p:childTnLst>
                              <p:par>
                                <p:cTn id="75" presetClass="entr" nodeType="afterEffect" presetSubtype="10" presetID="19" grpId="15" fill="hold">
                                  <p:stCondLst>
                                    <p:cond delay="0"/>
                                  </p:stCondLst>
                                  <p:iterate type="el" backwards="0">
                                    <p:tmAbs val="0"/>
                                  </p:iterate>
                                  <p:childTnLst>
                                    <p:set>
                                      <p:cBhvr>
                                        <p:cTn id="76" fill="hold"/>
                                        <p:tgtEl>
                                          <p:spTgt spid="241"/>
                                        </p:tgtEl>
                                        <p:attrNameLst>
                                          <p:attrName>style.visibility</p:attrName>
                                        </p:attrNameLst>
                                      </p:cBhvr>
                                      <p:to>
                                        <p:strVal val="visible"/>
                                      </p:to>
                                    </p:set>
                                    <p:anim calcmode="lin" valueType="num">
                                      <p:cBhvr>
                                        <p:cTn id="77" dur="2000" fill="hold"/>
                                        <p:tgtEl>
                                          <p:spTgt spid="241"/>
                                        </p:tgtEl>
                                        <p:attrNameLst>
                                          <p:attrName>ppt_w</p:attrName>
                                        </p:attrNameLst>
                                      </p:cBhvr>
                                      <p:tavLst>
                                        <p:tav tm="0" fmla="#ppt_w*sin(2.5*pi*$)">
                                          <p:val>
                                            <p:fltVal val="0"/>
                                          </p:val>
                                        </p:tav>
                                        <p:tav tm="100000">
                                          <p:val>
                                            <p:fltVal val="1"/>
                                          </p:val>
                                        </p:tav>
                                      </p:tavLst>
                                    </p:anim>
                                    <p:anim calcmode="lin" valueType="num">
                                      <p:cBhvr>
                                        <p:cTn id="78" dur="2000" fill="hold"/>
                                        <p:tgtEl>
                                          <p:spTgt spid="241"/>
                                        </p:tgtEl>
                                        <p:attrNameLst>
                                          <p:attrName>ppt_h</p:attrName>
                                        </p:attrNameLst>
                                      </p:cBhvr>
                                      <p:tavLst>
                                        <p:tav tm="0">
                                          <p:val>
                                            <p:strVal val="#ppt_h"/>
                                          </p:val>
                                        </p:tav>
                                        <p:tav tm="100000">
                                          <p:val>
                                            <p:strVal val="#ppt_h"/>
                                          </p:val>
                                        </p:tav>
                                      </p:tavLst>
                                    </p:anim>
                                  </p:childTnLst>
                                </p:cTn>
                              </p:par>
                            </p:childTnLst>
                          </p:cTn>
                        </p:par>
                        <p:par>
                          <p:cTn id="79" fill="hold">
                            <p:stCondLst>
                              <p:cond delay="30000"/>
                            </p:stCondLst>
                            <p:childTnLst>
                              <p:par>
                                <p:cTn id="80" presetClass="entr" nodeType="afterEffect" presetSubtype="10" presetID="19" grpId="16" fill="hold">
                                  <p:stCondLst>
                                    <p:cond delay="0"/>
                                  </p:stCondLst>
                                  <p:iterate type="el" backwards="0">
                                    <p:tmAbs val="0"/>
                                  </p:iterate>
                                  <p:childTnLst>
                                    <p:set>
                                      <p:cBhvr>
                                        <p:cTn id="81" fill="hold"/>
                                        <p:tgtEl>
                                          <p:spTgt spid="242"/>
                                        </p:tgtEl>
                                        <p:attrNameLst>
                                          <p:attrName>style.visibility</p:attrName>
                                        </p:attrNameLst>
                                      </p:cBhvr>
                                      <p:to>
                                        <p:strVal val="visible"/>
                                      </p:to>
                                    </p:set>
                                    <p:anim calcmode="lin" valueType="num">
                                      <p:cBhvr>
                                        <p:cTn id="82" dur="2000" fill="hold"/>
                                        <p:tgtEl>
                                          <p:spTgt spid="242"/>
                                        </p:tgtEl>
                                        <p:attrNameLst>
                                          <p:attrName>ppt_w</p:attrName>
                                        </p:attrNameLst>
                                      </p:cBhvr>
                                      <p:tavLst>
                                        <p:tav tm="0" fmla="#ppt_w*sin(2.5*pi*$)">
                                          <p:val>
                                            <p:fltVal val="0"/>
                                          </p:val>
                                        </p:tav>
                                        <p:tav tm="100000">
                                          <p:val>
                                            <p:fltVal val="1"/>
                                          </p:val>
                                        </p:tav>
                                      </p:tavLst>
                                    </p:anim>
                                    <p:anim calcmode="lin" valueType="num">
                                      <p:cBhvr>
                                        <p:cTn id="83" dur="2000" fill="hold"/>
                                        <p:tgtEl>
                                          <p:spTgt spid="2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 grpId="4"/>
      <p:bldP build="whole" bldLvl="1" animBg="1" rev="0" advAuto="0" spid="239" grpId="1"/>
      <p:bldP build="whole" bldLvl="1" animBg="1" rev="0" advAuto="0" spid="236" grpId="9"/>
      <p:bldP build="whole" bldLvl="1" animBg="1" rev="0" advAuto="0" spid="241" grpId="15"/>
      <p:bldP build="whole" bldLvl="1" animBg="1" rev="0" advAuto="0" spid="222" grpId="2"/>
      <p:bldP build="whole" bldLvl="1" animBg="1" rev="0" advAuto="0" spid="232" grpId="6"/>
      <p:bldP build="whole" bldLvl="1" animBg="1" rev="0" advAuto="0" spid="231" grpId="7"/>
      <p:bldP build="whole" bldLvl="1" animBg="1" rev="0" advAuto="0" spid="221" grpId="5"/>
      <p:bldP build="whole" bldLvl="1" animBg="1" rev="0" advAuto="0" spid="243" grpId="11"/>
      <p:bldP build="whole" bldLvl="1" animBg="1" rev="0" advAuto="0" spid="245" grpId="13"/>
      <p:bldP build="whole" bldLvl="1" animBg="1" rev="0" advAuto="0" spid="244" grpId="12"/>
      <p:bldP build="whole" bldLvl="1" animBg="1" rev="0" advAuto="0" spid="240" grpId="14"/>
      <p:bldP build="whole" bldLvl="1" animBg="1" rev="0" advAuto="0" spid="242" grpId="16"/>
      <p:bldP build="whole" bldLvl="1" animBg="1" rev="0" advAuto="0" spid="228" grpId="3"/>
      <p:bldP build="whole" bldLvl="1" animBg="1" rev="0" advAuto="0" spid="220" grpId="8"/>
      <p:bldP build="whole" bldLvl="1" animBg="1" rev="0" advAuto="0" spid="235" grpId="10"/>
    </p:bldLst>
  </p:timing>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